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1"/>
  </p:notesMasterIdLst>
  <p:handoutMasterIdLst>
    <p:handoutMasterId r:id="rId42"/>
  </p:handoutMasterIdLst>
  <p:sldIdLst>
    <p:sldId id="617" r:id="rId2"/>
    <p:sldId id="594" r:id="rId3"/>
    <p:sldId id="621" r:id="rId4"/>
    <p:sldId id="623" r:id="rId5"/>
    <p:sldId id="618" r:id="rId6"/>
    <p:sldId id="579" r:id="rId7"/>
    <p:sldId id="560" r:id="rId8"/>
    <p:sldId id="561" r:id="rId9"/>
    <p:sldId id="562" r:id="rId10"/>
    <p:sldId id="563" r:id="rId11"/>
    <p:sldId id="564" r:id="rId12"/>
    <p:sldId id="595" r:id="rId13"/>
    <p:sldId id="615" r:id="rId14"/>
    <p:sldId id="565" r:id="rId15"/>
    <p:sldId id="566" r:id="rId16"/>
    <p:sldId id="567" r:id="rId17"/>
    <p:sldId id="616" r:id="rId18"/>
    <p:sldId id="569" r:id="rId19"/>
    <p:sldId id="570" r:id="rId20"/>
    <p:sldId id="571" r:id="rId21"/>
    <p:sldId id="573" r:id="rId22"/>
    <p:sldId id="598" r:id="rId23"/>
    <p:sldId id="577" r:id="rId24"/>
    <p:sldId id="578" r:id="rId25"/>
    <p:sldId id="608" r:id="rId26"/>
    <p:sldId id="610" r:id="rId27"/>
    <p:sldId id="609" r:id="rId28"/>
    <p:sldId id="581" r:id="rId29"/>
    <p:sldId id="602" r:id="rId30"/>
    <p:sldId id="603" r:id="rId31"/>
    <p:sldId id="604" r:id="rId32"/>
    <p:sldId id="605" r:id="rId33"/>
    <p:sldId id="606" r:id="rId34"/>
    <p:sldId id="613" r:id="rId35"/>
    <p:sldId id="611" r:id="rId36"/>
    <p:sldId id="612" r:id="rId37"/>
    <p:sldId id="614" r:id="rId38"/>
    <p:sldId id="625" r:id="rId39"/>
    <p:sldId id="624" r:id="rId4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ander, Kip K." initials="AKK" lastIdx="24" clrIdx="0">
    <p:extLst>
      <p:ext uri="{19B8F6BF-5375-455C-9EA6-DF929625EA0E}">
        <p15:presenceInfo xmlns:p15="http://schemas.microsoft.com/office/powerpoint/2012/main" userId="S-1-5-21-3697291689-1161744426-439199626-28785" providerId="AD"/>
      </p:ext>
    </p:extLst>
  </p:cmAuthor>
  <p:cmAuthor id="2" name="Smith, David W." initials="SDW" lastIdx="20" clrIdx="1">
    <p:extLst>
      <p:ext uri="{19B8F6BF-5375-455C-9EA6-DF929625EA0E}">
        <p15:presenceInfo xmlns:p15="http://schemas.microsoft.com/office/powerpoint/2012/main" userId="S-1-5-21-3697291689-1161744426-439199626-374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90" autoAdjust="0"/>
    <p:restoredTop sz="83366" autoAdjust="0"/>
  </p:normalViewPr>
  <p:slideViewPr>
    <p:cSldViewPr snapToGrid="0">
      <p:cViewPr varScale="1">
        <p:scale>
          <a:sx n="98" d="100"/>
          <a:sy n="98" d="100"/>
        </p:scale>
        <p:origin x="1638" y="90"/>
      </p:cViewPr>
      <p:guideLst>
        <p:guide orient="horz" pos="2160"/>
        <p:guide pos="2880"/>
      </p:guideLst>
    </p:cSldViewPr>
  </p:slideViewPr>
  <p:outlineViewPr>
    <p:cViewPr>
      <p:scale>
        <a:sx n="33" d="100"/>
        <a:sy n="33" d="100"/>
      </p:scale>
      <p:origin x="0" y="10284"/>
    </p:cViewPr>
  </p:outlin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4"/>
            <a:ext cx="3169589" cy="481534"/>
          </a:xfrm>
          <a:prstGeom prst="rect">
            <a:avLst/>
          </a:prstGeom>
        </p:spPr>
        <p:txBody>
          <a:bodyPr vert="horz" lIns="94701" tIns="47354" rIns="94701" bIns="47354" rtlCol="0"/>
          <a:lstStyle>
            <a:lvl1pPr algn="l">
              <a:defRPr sz="1200"/>
            </a:lvl1pPr>
          </a:lstStyle>
          <a:p>
            <a:endParaRPr lang="en-US" dirty="0"/>
          </a:p>
        </p:txBody>
      </p:sp>
      <p:sp>
        <p:nvSpPr>
          <p:cNvPr id="3" name="Date Placeholder 2"/>
          <p:cNvSpPr>
            <a:spLocks noGrp="1"/>
          </p:cNvSpPr>
          <p:nvPr>
            <p:ph type="dt" sz="quarter" idx="1"/>
          </p:nvPr>
        </p:nvSpPr>
        <p:spPr>
          <a:xfrm>
            <a:off x="4143959" y="4"/>
            <a:ext cx="3169589" cy="481534"/>
          </a:xfrm>
          <a:prstGeom prst="rect">
            <a:avLst/>
          </a:prstGeom>
        </p:spPr>
        <p:txBody>
          <a:bodyPr vert="horz" lIns="94701" tIns="47354" rIns="94701" bIns="47354" rtlCol="0"/>
          <a:lstStyle>
            <a:lvl1pPr algn="r">
              <a:defRPr sz="1200"/>
            </a:lvl1pPr>
          </a:lstStyle>
          <a:p>
            <a:fld id="{EC52157C-EA42-4A07-AE25-51288B7257C5}" type="datetimeFigureOut">
              <a:rPr lang="en-US" smtClean="0"/>
              <a:t>8/1/2016</a:t>
            </a:fld>
            <a:endParaRPr lang="en-US" dirty="0"/>
          </a:p>
        </p:txBody>
      </p:sp>
      <p:sp>
        <p:nvSpPr>
          <p:cNvPr id="4" name="Footer Placeholder 3"/>
          <p:cNvSpPr>
            <a:spLocks noGrp="1"/>
          </p:cNvSpPr>
          <p:nvPr>
            <p:ph type="ftr" sz="quarter" idx="2"/>
          </p:nvPr>
        </p:nvSpPr>
        <p:spPr>
          <a:xfrm>
            <a:off x="2" y="9119671"/>
            <a:ext cx="3169589" cy="481534"/>
          </a:xfrm>
          <a:prstGeom prst="rect">
            <a:avLst/>
          </a:prstGeom>
        </p:spPr>
        <p:txBody>
          <a:bodyPr vert="horz" lIns="94701" tIns="47354" rIns="94701" bIns="47354"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959" y="9119671"/>
            <a:ext cx="3169589" cy="481534"/>
          </a:xfrm>
          <a:prstGeom prst="rect">
            <a:avLst/>
          </a:prstGeom>
        </p:spPr>
        <p:txBody>
          <a:bodyPr vert="horz" lIns="94701" tIns="47354" rIns="94701" bIns="47354" rtlCol="0" anchor="b"/>
          <a:lstStyle>
            <a:lvl1pPr algn="r">
              <a:defRPr sz="1200"/>
            </a:lvl1pPr>
          </a:lstStyle>
          <a:p>
            <a:fld id="{87AE303C-491B-49C9-95BB-374087CB434B}" type="slidenum">
              <a:rPr lang="en-US" smtClean="0"/>
              <a:t>‹#›</a:t>
            </a:fld>
            <a:endParaRPr lang="en-US" dirty="0"/>
          </a:p>
        </p:txBody>
      </p:sp>
    </p:spTree>
    <p:extLst>
      <p:ext uri="{BB962C8B-B14F-4D97-AF65-F5344CB8AC3E}">
        <p14:creationId xmlns:p14="http://schemas.microsoft.com/office/powerpoint/2010/main" val="27937247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7"/>
            <a:ext cx="3169921" cy="480060"/>
          </a:xfrm>
          <a:prstGeom prst="rect">
            <a:avLst/>
          </a:prstGeom>
        </p:spPr>
        <p:txBody>
          <a:bodyPr vert="horz" lIns="96618" tIns="48308" rIns="96618" bIns="48308" rtlCol="0"/>
          <a:lstStyle>
            <a:lvl1pPr algn="l">
              <a:defRPr sz="1200"/>
            </a:lvl1pPr>
          </a:lstStyle>
          <a:p>
            <a:endParaRPr lang="en-US" dirty="0"/>
          </a:p>
        </p:txBody>
      </p:sp>
      <p:sp>
        <p:nvSpPr>
          <p:cNvPr id="3" name="Date Placeholder 2"/>
          <p:cNvSpPr>
            <a:spLocks noGrp="1"/>
          </p:cNvSpPr>
          <p:nvPr>
            <p:ph type="dt" idx="1"/>
          </p:nvPr>
        </p:nvSpPr>
        <p:spPr>
          <a:xfrm>
            <a:off x="4143587" y="7"/>
            <a:ext cx="3169921" cy="480060"/>
          </a:xfrm>
          <a:prstGeom prst="rect">
            <a:avLst/>
          </a:prstGeom>
        </p:spPr>
        <p:txBody>
          <a:bodyPr vert="horz" lIns="96618" tIns="48308" rIns="96618" bIns="48308" rtlCol="0"/>
          <a:lstStyle>
            <a:lvl1pPr algn="r">
              <a:defRPr sz="1200"/>
            </a:lvl1pPr>
          </a:lstStyle>
          <a:p>
            <a:fld id="{E54C1DF0-3A1C-4C18-A15A-C207B9AB9899}" type="datetimeFigureOut">
              <a:rPr lang="en-US" smtClean="0"/>
              <a:t>8/1/2016</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18" tIns="48308" rIns="96618" bIns="48308" rtlCol="0" anchor="ctr"/>
          <a:lstStyle/>
          <a:p>
            <a:endParaRPr lang="en-US" dirty="0"/>
          </a:p>
        </p:txBody>
      </p:sp>
      <p:sp>
        <p:nvSpPr>
          <p:cNvPr id="5" name="Notes Placeholder 4"/>
          <p:cNvSpPr>
            <a:spLocks noGrp="1"/>
          </p:cNvSpPr>
          <p:nvPr>
            <p:ph type="body" sz="quarter" idx="3"/>
          </p:nvPr>
        </p:nvSpPr>
        <p:spPr>
          <a:xfrm>
            <a:off x="731521" y="4560573"/>
            <a:ext cx="5852160" cy="4320540"/>
          </a:xfrm>
          <a:prstGeom prst="rect">
            <a:avLst/>
          </a:prstGeom>
        </p:spPr>
        <p:txBody>
          <a:bodyPr vert="horz" lIns="96618" tIns="48308" rIns="96618" bIns="4830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81"/>
            <a:ext cx="3169921" cy="480060"/>
          </a:xfrm>
          <a:prstGeom prst="rect">
            <a:avLst/>
          </a:prstGeom>
        </p:spPr>
        <p:txBody>
          <a:bodyPr vert="horz" lIns="96618" tIns="48308" rIns="96618" bIns="4830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81"/>
            <a:ext cx="3169921" cy="480060"/>
          </a:xfrm>
          <a:prstGeom prst="rect">
            <a:avLst/>
          </a:prstGeom>
        </p:spPr>
        <p:txBody>
          <a:bodyPr vert="horz" lIns="96618" tIns="48308" rIns="96618" bIns="48308" rtlCol="0" anchor="b"/>
          <a:lstStyle>
            <a:lvl1pPr algn="r">
              <a:defRPr sz="1200"/>
            </a:lvl1pPr>
          </a:lstStyle>
          <a:p>
            <a:fld id="{F5CF7AE7-0782-46E6-9DF0-4DAD666A169F}" type="slidenum">
              <a:rPr lang="en-US" smtClean="0"/>
              <a:t>‹#›</a:t>
            </a:fld>
            <a:endParaRPr lang="en-US" dirty="0"/>
          </a:p>
        </p:txBody>
      </p:sp>
    </p:spTree>
    <p:extLst>
      <p:ext uri="{BB962C8B-B14F-4D97-AF65-F5344CB8AC3E}">
        <p14:creationId xmlns:p14="http://schemas.microsoft.com/office/powerpoint/2010/main" val="1764290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5CB47A-5BAF-5847-8462-8E087781F250}" type="slidenum">
              <a:rPr lang="en-US" smtClean="0"/>
              <a:pPr/>
              <a:t>3</a:t>
            </a:fld>
            <a:endParaRPr lang="en-US"/>
          </a:p>
        </p:txBody>
      </p:sp>
    </p:spTree>
    <p:extLst>
      <p:ext uri="{BB962C8B-B14F-4D97-AF65-F5344CB8AC3E}">
        <p14:creationId xmlns:p14="http://schemas.microsoft.com/office/powerpoint/2010/main" val="1210213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5CB47A-5BAF-5847-8462-8E087781F250}" type="slidenum">
              <a:rPr lang="en-US" smtClean="0"/>
              <a:pPr/>
              <a:t>4</a:t>
            </a:fld>
            <a:endParaRPr lang="en-US"/>
          </a:p>
        </p:txBody>
      </p:sp>
    </p:spTree>
    <p:extLst>
      <p:ext uri="{BB962C8B-B14F-4D97-AF65-F5344CB8AC3E}">
        <p14:creationId xmlns:p14="http://schemas.microsoft.com/office/powerpoint/2010/main" val="2927911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7</a:t>
            </a:fld>
            <a:endParaRPr lang="en-US" dirty="0"/>
          </a:p>
        </p:txBody>
      </p:sp>
    </p:spTree>
    <p:extLst>
      <p:ext uri="{BB962C8B-B14F-4D97-AF65-F5344CB8AC3E}">
        <p14:creationId xmlns:p14="http://schemas.microsoft.com/office/powerpoint/2010/main" val="4148095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Municipal</a:t>
            </a:r>
            <a:r>
              <a:rPr lang="en-US" baseline="0" dirty="0" smtClean="0"/>
              <a:t> wells are indicated by black dots</a:t>
            </a:r>
          </a:p>
          <a:p>
            <a:r>
              <a:rPr lang="en-US" baseline="0" dirty="0" smtClean="0"/>
              <a:t>Monitoring wells are identified by colored dots</a:t>
            </a:r>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8</a:t>
            </a:fld>
            <a:endParaRPr lang="en-US" dirty="0"/>
          </a:p>
        </p:txBody>
      </p:sp>
    </p:spTree>
    <p:extLst>
      <p:ext uri="{BB962C8B-B14F-4D97-AF65-F5344CB8AC3E}">
        <p14:creationId xmlns:p14="http://schemas.microsoft.com/office/powerpoint/2010/main" val="1397573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a:t>
            </a:r>
            <a:r>
              <a:rPr lang="en-US" baseline="0" dirty="0" smtClean="0"/>
              <a:t> for Township N17, Range E22, and Section 20.</a:t>
            </a:r>
          </a:p>
          <a:p>
            <a:r>
              <a:rPr lang="en-US" baseline="0" dirty="0" smtClean="0"/>
              <a:t>Nevada Division of Water Resources has logs of 159 total wells in the section.</a:t>
            </a:r>
          </a:p>
          <a:p>
            <a:r>
              <a:rPr lang="en-US" baseline="0" dirty="0" smtClean="0"/>
              <a:t>Only 4 of the 159 wells have been deepened.  Deeping occurred in 1989, 1996, 2000, and 2015.</a:t>
            </a:r>
          </a:p>
          <a:p>
            <a:r>
              <a:rPr lang="en-US" baseline="0" dirty="0" smtClean="0"/>
              <a:t>No replacement wells have been drilled in the section as of 7-11-2016.</a:t>
            </a:r>
          </a:p>
          <a:p>
            <a:r>
              <a:rPr lang="en-US" baseline="0" dirty="0" smtClean="0"/>
              <a:t>If wells are going dry, the state database does not have a record of wells being re-drilled. </a:t>
            </a:r>
          </a:p>
        </p:txBody>
      </p:sp>
      <p:sp>
        <p:nvSpPr>
          <p:cNvPr id="4" name="Slide Number Placeholder 3"/>
          <p:cNvSpPr>
            <a:spLocks noGrp="1"/>
          </p:cNvSpPr>
          <p:nvPr>
            <p:ph type="sldNum" sz="quarter" idx="10"/>
          </p:nvPr>
        </p:nvSpPr>
        <p:spPr/>
        <p:txBody>
          <a:bodyPr/>
          <a:lstStyle/>
          <a:p>
            <a:fld id="{F5CF7AE7-0782-46E6-9DF0-4DAD666A169F}" type="slidenum">
              <a:rPr lang="en-US" smtClean="0"/>
              <a:t>10</a:t>
            </a:fld>
            <a:endParaRPr lang="en-US" dirty="0"/>
          </a:p>
        </p:txBody>
      </p:sp>
    </p:spTree>
    <p:extLst>
      <p:ext uri="{BB962C8B-B14F-4D97-AF65-F5344CB8AC3E}">
        <p14:creationId xmlns:p14="http://schemas.microsoft.com/office/powerpoint/2010/main" val="3708026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Water-level has increased during the monitoring period</a:t>
            </a:r>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17</a:t>
            </a:fld>
            <a:endParaRPr lang="en-US" dirty="0"/>
          </a:p>
        </p:txBody>
      </p:sp>
    </p:spTree>
    <p:extLst>
      <p:ext uri="{BB962C8B-B14F-4D97-AF65-F5344CB8AC3E}">
        <p14:creationId xmlns:p14="http://schemas.microsoft.com/office/powerpoint/2010/main" val="876404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19</a:t>
            </a:fld>
            <a:endParaRPr lang="en-US" dirty="0"/>
          </a:p>
        </p:txBody>
      </p:sp>
    </p:spTree>
    <p:extLst>
      <p:ext uri="{BB962C8B-B14F-4D97-AF65-F5344CB8AC3E}">
        <p14:creationId xmlns:p14="http://schemas.microsoft.com/office/powerpoint/2010/main" val="613227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Locally</a:t>
            </a:r>
            <a:r>
              <a:rPr lang="en-US" baseline="0" dirty="0" smtClean="0"/>
              <a:t> heavy use may effect local water-level conditions in nearby domestic wells</a:t>
            </a:r>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20</a:t>
            </a:fld>
            <a:endParaRPr lang="en-US" dirty="0"/>
          </a:p>
        </p:txBody>
      </p:sp>
    </p:spTree>
    <p:extLst>
      <p:ext uri="{BB962C8B-B14F-4D97-AF65-F5344CB8AC3E}">
        <p14:creationId xmlns:p14="http://schemas.microsoft.com/office/powerpoint/2010/main" val="2075469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Map</a:t>
            </a:r>
            <a:r>
              <a:rPr lang="en-US" baseline="0" dirty="0" smtClean="0"/>
              <a:t> details the location of USGS groundwater sites.  Active sites (dark red pins) represent locations where data has been collected within the past year.  Inactive sties (pink pins) have data collected at some point in the historical record.</a:t>
            </a:r>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23</a:t>
            </a:fld>
            <a:endParaRPr lang="en-US" dirty="0"/>
          </a:p>
        </p:txBody>
      </p:sp>
    </p:spTree>
    <p:extLst>
      <p:ext uri="{BB962C8B-B14F-4D97-AF65-F5344CB8AC3E}">
        <p14:creationId xmlns:p14="http://schemas.microsoft.com/office/powerpoint/2010/main" val="2315511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571" indent="-177571">
              <a:buFont typeface="Arial" panose="020B0604020202020204" pitchFamily="34" charset="0"/>
              <a:buChar char="•"/>
            </a:pPr>
            <a:r>
              <a:rPr lang="en-US" dirty="0" smtClean="0"/>
              <a:t>Water levels can recover by 10's of feet during most extreme wet years like 1983, 1995, and 1997.</a:t>
            </a:r>
          </a:p>
          <a:p>
            <a:pPr marL="177571" indent="-177571">
              <a:buFont typeface="Arial" panose="020B0604020202020204" pitchFamily="34" charset="0"/>
              <a:buChar char="•"/>
            </a:pPr>
            <a:endParaRPr lang="en-US" dirty="0" smtClean="0"/>
          </a:p>
          <a:p>
            <a:pPr marL="177571" indent="-177571">
              <a:buFont typeface="Arial" panose="020B0604020202020204" pitchFamily="34" charset="0"/>
              <a:buChar char="•"/>
            </a:pPr>
            <a:r>
              <a:rPr lang="en-US" dirty="0" smtClean="0"/>
              <a:t>However, recharge events are too infrequent too balance the observed declines.</a:t>
            </a:r>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25</a:t>
            </a:fld>
            <a:endParaRPr lang="en-US" dirty="0"/>
          </a:p>
        </p:txBody>
      </p:sp>
    </p:spTree>
    <p:extLst>
      <p:ext uri="{BB962C8B-B14F-4D97-AF65-F5344CB8AC3E}">
        <p14:creationId xmlns:p14="http://schemas.microsoft.com/office/powerpoint/2010/main" val="2923383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28</a:t>
            </a:fld>
            <a:endParaRPr lang="en-US" dirty="0"/>
          </a:p>
        </p:txBody>
      </p:sp>
    </p:spTree>
    <p:extLst>
      <p:ext uri="{BB962C8B-B14F-4D97-AF65-F5344CB8AC3E}">
        <p14:creationId xmlns:p14="http://schemas.microsoft.com/office/powerpoint/2010/main" val="3109384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571" indent="-177571">
              <a:buFont typeface="Arial" panose="020B0604020202020204" pitchFamily="34" charset="0"/>
              <a:buChar char="•"/>
            </a:pPr>
            <a:r>
              <a:rPr lang="en-US" dirty="0" smtClean="0"/>
              <a:t>“Wells” represents the total number of wells in the section</a:t>
            </a:r>
          </a:p>
          <a:p>
            <a:pPr marL="177571" indent="-177571">
              <a:buFont typeface="Arial" panose="020B0604020202020204" pitchFamily="34" charset="0"/>
              <a:buChar char="•"/>
            </a:pPr>
            <a:r>
              <a:rPr lang="en-US" dirty="0" smtClean="0"/>
              <a:t>“Replaced”</a:t>
            </a:r>
            <a:r>
              <a:rPr lang="en-US" baseline="0" dirty="0" smtClean="0"/>
              <a:t> is the combined total of deepened and replaced wells.  A secondary well is only drilled if an attempt to deepen the well has failed.</a:t>
            </a:r>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30</a:t>
            </a:fld>
            <a:endParaRPr lang="en-US" dirty="0"/>
          </a:p>
        </p:txBody>
      </p:sp>
    </p:spTree>
    <p:extLst>
      <p:ext uri="{BB962C8B-B14F-4D97-AF65-F5344CB8AC3E}">
        <p14:creationId xmlns:p14="http://schemas.microsoft.com/office/powerpoint/2010/main" val="978992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a:t>
            </a:r>
            <a:r>
              <a:rPr lang="en-US" baseline="0" dirty="0" smtClean="0"/>
              <a:t> Driller’s report in the VC highlands indicate that wells are screened, or completed, in fractured volcanic aquifers.</a:t>
            </a:r>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34</a:t>
            </a:fld>
            <a:endParaRPr lang="en-US" dirty="0"/>
          </a:p>
        </p:txBody>
      </p:sp>
    </p:spTree>
    <p:extLst>
      <p:ext uri="{BB962C8B-B14F-4D97-AF65-F5344CB8AC3E}">
        <p14:creationId xmlns:p14="http://schemas.microsoft.com/office/powerpoint/2010/main" val="2894194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35</a:t>
            </a:fld>
            <a:endParaRPr lang="en-US" dirty="0"/>
          </a:p>
        </p:txBody>
      </p:sp>
    </p:spTree>
    <p:extLst>
      <p:ext uri="{BB962C8B-B14F-4D97-AF65-F5344CB8AC3E}">
        <p14:creationId xmlns:p14="http://schemas.microsoft.com/office/powerpoint/2010/main" val="671957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37</a:t>
            </a:fld>
            <a:endParaRPr lang="en-US" dirty="0"/>
          </a:p>
        </p:txBody>
      </p:sp>
    </p:spTree>
    <p:extLst>
      <p:ext uri="{BB962C8B-B14F-4D97-AF65-F5344CB8AC3E}">
        <p14:creationId xmlns:p14="http://schemas.microsoft.com/office/powerpoint/2010/main" val="4088989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CF7AE7-0782-46E6-9DF0-4DAD666A169F}" type="slidenum">
              <a:rPr lang="en-US" smtClean="0"/>
              <a:t>39</a:t>
            </a:fld>
            <a:endParaRPr lang="en-US" dirty="0"/>
          </a:p>
        </p:txBody>
      </p:sp>
    </p:spTree>
    <p:extLst>
      <p:ext uri="{BB962C8B-B14F-4D97-AF65-F5344CB8AC3E}">
        <p14:creationId xmlns:p14="http://schemas.microsoft.com/office/powerpoint/2010/main" val="32913775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404813" y="6024308"/>
            <a:ext cx="1915589" cy="551433"/>
          </a:xfrm>
          <a:prstGeom prst="rect">
            <a:avLst/>
          </a:prstGeom>
          <a:noFill/>
          <a:ln w="12700">
            <a:noFill/>
            <a:miter lim="800000"/>
            <a:headEnd/>
            <a:tailEnd/>
          </a:ln>
          <a:effectLst/>
        </p:spPr>
        <p:txBody>
          <a:bodyPr wrap="none" lIns="88900" tIns="44450" rIns="88900" bIns="44450">
            <a:spAutoFit/>
          </a:bodyPr>
          <a:lstStyle/>
          <a:p>
            <a:pPr defTabSz="885825">
              <a:defRPr/>
            </a:pPr>
            <a:r>
              <a:rPr lang="en-US" sz="1000" b="1" dirty="0" smtClean="0">
                <a:solidFill>
                  <a:schemeClr val="tx1"/>
                </a:solidFill>
                <a:latin typeface="Times New Roman" panose="02020603050405020304" pitchFamily="18" charset="0"/>
                <a:cs typeface="Times New Roman" panose="02020603050405020304" pitchFamily="18" charset="0"/>
              </a:rPr>
              <a:t>Nevada Water Science Center</a:t>
            </a:r>
          </a:p>
          <a:p>
            <a:pPr defTabSz="885825">
              <a:defRPr/>
            </a:pPr>
            <a:r>
              <a:rPr lang="en-US" sz="1000" b="1" dirty="0" smtClean="0">
                <a:solidFill>
                  <a:schemeClr val="tx1"/>
                </a:solidFill>
                <a:latin typeface="Times New Roman" panose="02020603050405020304" pitchFamily="18" charset="0"/>
                <a:cs typeface="Times New Roman" panose="02020603050405020304" pitchFamily="18" charset="0"/>
              </a:rPr>
              <a:t>U.S</a:t>
            </a:r>
            <a:r>
              <a:rPr lang="en-US" sz="1000" b="1" dirty="0">
                <a:solidFill>
                  <a:schemeClr val="tx1"/>
                </a:solidFill>
                <a:latin typeface="Times New Roman" panose="02020603050405020304" pitchFamily="18" charset="0"/>
                <a:cs typeface="Times New Roman" panose="02020603050405020304" pitchFamily="18" charset="0"/>
              </a:rPr>
              <a:t>. Department of the Interior</a:t>
            </a:r>
          </a:p>
          <a:p>
            <a:pPr defTabSz="885825">
              <a:defRPr/>
            </a:pPr>
            <a:r>
              <a:rPr lang="en-US" sz="1000" b="1" dirty="0">
                <a:solidFill>
                  <a:schemeClr val="tx1"/>
                </a:solidFill>
                <a:latin typeface="Times New Roman" panose="02020603050405020304" pitchFamily="18" charset="0"/>
                <a:cs typeface="Times New Roman" panose="02020603050405020304" pitchFamily="18" charset="0"/>
              </a:rPr>
              <a:t>U.S. Geological Survey</a:t>
            </a:r>
          </a:p>
        </p:txBody>
      </p:sp>
      <p:pic>
        <p:nvPicPr>
          <p:cNvPr id="5" name="Picture 5" descr="D:\Vugraph Info\Vugraph Templates\Templates-NEW-NMP and Bureau\ident_4_onscreen_png.png"/>
          <p:cNvPicPr>
            <a:picLocks noChangeAspect="1" noChangeArrowheads="1"/>
          </p:cNvPicPr>
          <p:nvPr/>
        </p:nvPicPr>
        <p:blipFill>
          <a:blip r:embed="rId2">
            <a:lum bright="100000"/>
          </a:blip>
          <a:srcRect/>
          <a:stretch>
            <a:fillRect/>
          </a:stretch>
        </p:blipFill>
        <p:spPr bwMode="black">
          <a:xfrm>
            <a:off x="457200" y="461963"/>
            <a:ext cx="2057400" cy="757237"/>
          </a:xfrm>
          <a:prstGeom prst="rect">
            <a:avLst/>
          </a:prstGeom>
          <a:noFill/>
          <a:ln w="9525">
            <a:noFill/>
            <a:miter lim="800000"/>
            <a:headEnd/>
            <a:tailEnd/>
          </a:ln>
        </p:spPr>
      </p:pic>
      <p:sp>
        <p:nvSpPr>
          <p:cNvPr id="164866" name="Rectangle 2"/>
          <p:cNvSpPr>
            <a:spLocks noGrp="1" noChangeArrowheads="1"/>
          </p:cNvSpPr>
          <p:nvPr>
            <p:ph type="ctrTitle"/>
          </p:nvPr>
        </p:nvSpPr>
        <p:spPr>
          <a:xfrm>
            <a:off x="381000" y="2286000"/>
            <a:ext cx="8305800" cy="1143000"/>
          </a:xfrm>
        </p:spPr>
        <p:txBody>
          <a:bodyPr/>
          <a:lstStyle>
            <a:lvl1pPr>
              <a:defRPr sz="4400"/>
            </a:lvl1pPr>
          </a:lstStyle>
          <a:p>
            <a:r>
              <a:rPr lang="en-US" smtClean="0"/>
              <a:t>Click to edit Master title style</a:t>
            </a:r>
            <a:endParaRPr lang="en-US"/>
          </a:p>
        </p:txBody>
      </p:sp>
      <p:sp>
        <p:nvSpPr>
          <p:cNvPr id="164867" name="Rectangle 3"/>
          <p:cNvSpPr>
            <a:spLocks noGrp="1" noChangeArrowheads="1"/>
          </p:cNvSpPr>
          <p:nvPr>
            <p:ph type="subTitle" idx="1"/>
          </p:nvPr>
        </p:nvSpPr>
        <p:spPr>
          <a:xfrm>
            <a:off x="381000" y="3886200"/>
            <a:ext cx="8305800" cy="1752600"/>
          </a:xfrm>
        </p:spPr>
        <p:txBody>
          <a:bodyPr/>
          <a:lstStyle>
            <a:lvl1pPr marL="0" indent="0">
              <a:buFont typeface="Wingdings" pitchFamily="2" charset="2"/>
              <a:buNone/>
              <a:defRPr/>
            </a:lvl1pPr>
          </a:lstStyle>
          <a:p>
            <a:r>
              <a:rPr lang="en-US" smtClean="0"/>
              <a:t>Click to edit Master subtitle style</a:t>
            </a:r>
            <a:endParaRPr lang="en-US"/>
          </a:p>
        </p:txBody>
      </p:sp>
    </p:spTree>
    <p:extLst>
      <p:ext uri="{BB962C8B-B14F-4D97-AF65-F5344CB8AC3E}">
        <p14:creationId xmlns:p14="http://schemas.microsoft.com/office/powerpoint/2010/main" val="34474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8D7A13-D879-48E9-9CE4-BB2F35BB7D0B}" type="datetimeFigureOut">
              <a:rPr lang="en-US" smtClean="0"/>
              <a:t>8/1/2016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9E3C7A-2DE7-4162-80AD-8D9DA53E6FCA}"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8D7A13-D879-48E9-9CE4-BB2F35BB7D0B}" type="datetimeFigureOut">
              <a:rPr lang="en-US" smtClean="0"/>
              <a:t>8/1/2016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9E3C7A-2DE7-4162-80AD-8D9DA53E6FCA}"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8D7A13-D879-48E9-9CE4-BB2F35BB7D0B}" type="datetimeFigureOut">
              <a:rPr lang="en-US" smtClean="0"/>
              <a:t>8/1/2016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09E3C7A-2DE7-4162-80AD-8D9DA53E6FCA}"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8D7A13-D879-48E9-9CE4-BB2F35BB7D0B}" type="datetimeFigureOut">
              <a:rPr lang="en-US" smtClean="0"/>
              <a:t>8/1/2016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09E3C7A-2DE7-4162-80AD-8D9DA53E6FCA}"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8D7A13-D879-48E9-9CE4-BB2F35BB7D0B}" type="datetimeFigureOut">
              <a:rPr lang="en-US" smtClean="0"/>
              <a:t>8/1/2016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09E3C7A-2DE7-4162-80AD-8D9DA53E6FCA}"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A8D7A13-D879-48E9-9CE4-BB2F35BB7D0B}" type="datetimeFigureOut">
              <a:rPr lang="en-US" smtClean="0"/>
              <a:t>8/1/2016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9E3C7A-2DE7-4162-80AD-8D9DA53E6FCA}" type="slidenum">
              <a:rPr lang="en-US" smtClean="0"/>
              <a:t>‹#›</a:t>
            </a:fld>
            <a:endParaRPr lang="en-US" dirty="0"/>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5" name="Date Placeholder 4"/>
          <p:cNvSpPr>
            <a:spLocks noGrp="1"/>
          </p:cNvSpPr>
          <p:nvPr>
            <p:ph type="dt" sz="half" idx="10"/>
          </p:nvPr>
        </p:nvSpPr>
        <p:spPr/>
        <p:txBody>
          <a:bodyPr/>
          <a:lstStyle/>
          <a:p>
            <a:fld id="{5A8D7A13-D879-48E9-9CE4-BB2F35BB7D0B}" type="datetimeFigureOut">
              <a:rPr lang="en-US" smtClean="0"/>
              <a:t>8/1/2016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9E3C7A-2DE7-4162-80AD-8D9DA53E6FCA}" type="slidenum">
              <a:rPr lang="en-US" smtClean="0"/>
              <a:t>‹#›</a:t>
            </a:fld>
            <a:endParaRPr lang="en-US" dirty="0"/>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8D7A13-D879-48E9-9CE4-BB2F35BB7D0B}" type="datetimeFigureOut">
              <a:rPr lang="en-US" smtClean="0"/>
              <a:t>8/1/2016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9E3C7A-2DE7-4162-80AD-8D9DA53E6FCA}"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8D7A13-D879-48E9-9CE4-BB2F35BB7D0B}" type="datetimeFigureOut">
              <a:rPr lang="en-US" smtClean="0"/>
              <a:t>8/1/2016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9E3C7A-2DE7-4162-80AD-8D9DA53E6FCA}"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5A8D7A13-D879-48E9-9CE4-BB2F35BB7D0B}" type="datetimeFigureOut">
              <a:rPr lang="en-US" smtClean="0"/>
              <a:t>8/1/2016</a:t>
            </a:fld>
            <a:endParaRPr lang="en-US" dirty="0"/>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609E3C7A-2DE7-4162-80AD-8D9DA53E6FCA}" type="slidenum">
              <a:rPr lang="en-US" smtClean="0"/>
              <a:t>‹#›</a:t>
            </a:fld>
            <a:endParaRPr lang="en-US" dirty="0"/>
          </a:p>
        </p:txBody>
      </p:sp>
      <p:pic>
        <p:nvPicPr>
          <p:cNvPr id="8" name="Picture 5" descr="D:\Vugraph Info\Vugraph Templates\Templates-NEW-NMP and Bureau\ident-small_4_onscreen_png.png"/>
          <p:cNvPicPr>
            <a:picLocks noChangeAspect="1" noChangeArrowheads="1"/>
          </p:cNvPicPr>
          <p:nvPr userDrawn="1"/>
        </p:nvPicPr>
        <p:blipFill>
          <a:blip r:embed="rId12">
            <a:lum bright="100000"/>
          </a:blip>
          <a:srcRect/>
          <a:stretch>
            <a:fillRect/>
          </a:stretch>
        </p:blipFill>
        <p:spPr bwMode="black">
          <a:xfrm>
            <a:off x="162231" y="6416826"/>
            <a:ext cx="1143000" cy="420687"/>
          </a:xfrm>
          <a:prstGeom prst="rect">
            <a:avLst/>
          </a:prstGeom>
          <a:noFill/>
          <a:ln w="9525">
            <a:noFill/>
            <a:miter lim="800000"/>
            <a:headEnd/>
            <a:tailEnd/>
          </a:ln>
        </p:spPr>
      </p:pic>
    </p:spTree>
  </p:cSld>
  <p:clrMap bg1="dk1" tx1="lt1" bg2="dk2" tx2="lt2" accent1="accent1" accent2="accent2" accent3="accent3" accent4="accent4" accent5="accent5" accent6="accent6" hlink="hlink" folHlink="folHlink"/>
  <p:sldLayoutIdLst>
    <p:sldLayoutId id="2147483685" r:id="rId1"/>
    <p:sldLayoutId id="2147483674"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wsmith@usgs.gov" TargetMode="External"/><Relationship Id="rId2" Type="http://schemas.openxmlformats.org/officeDocument/2006/relationships/hyperlink" Target="mailto:kalland@usgs.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1000" y="2088778"/>
            <a:ext cx="8305800" cy="1143000"/>
          </a:xfrm>
        </p:spPr>
        <p:txBody>
          <a:bodyPr>
            <a:normAutofit fontScale="90000"/>
          </a:bodyPr>
          <a:lstStyle/>
          <a:p>
            <a:r>
              <a:rPr lang="en-US" dirty="0" smtClean="0"/>
              <a:t>USGS Groundwater monitoring in Mark Twain and VC Highlands, </a:t>
            </a:r>
            <a:r>
              <a:rPr lang="en-US" dirty="0" err="1" smtClean="0"/>
              <a:t>Storey</a:t>
            </a:r>
            <a:r>
              <a:rPr lang="en-US" dirty="0" smtClean="0"/>
              <a:t> County, Nevada</a:t>
            </a:r>
            <a:endParaRPr lang="en-US" dirty="0"/>
          </a:p>
        </p:txBody>
      </p:sp>
      <p:sp>
        <p:nvSpPr>
          <p:cNvPr id="5" name="Subtitle 4"/>
          <p:cNvSpPr>
            <a:spLocks noGrp="1"/>
          </p:cNvSpPr>
          <p:nvPr>
            <p:ph type="subTitle" idx="1"/>
          </p:nvPr>
        </p:nvSpPr>
        <p:spPr/>
        <p:txBody>
          <a:bodyPr>
            <a:normAutofit/>
          </a:bodyPr>
          <a:lstStyle/>
          <a:p>
            <a:endParaRPr lang="en-US" sz="2000" dirty="0" smtClean="0"/>
          </a:p>
          <a:p>
            <a:r>
              <a:rPr lang="en-US" sz="2000" dirty="0" smtClean="0"/>
              <a:t>By Kip K. Allander (</a:t>
            </a:r>
            <a:r>
              <a:rPr lang="en-US" sz="2000" dirty="0" smtClean="0">
                <a:hlinkClick r:id="rId2"/>
              </a:rPr>
              <a:t>kalland@usgs.gov</a:t>
            </a:r>
            <a:r>
              <a:rPr lang="en-US" sz="2000" dirty="0" smtClean="0"/>
              <a:t>) &amp; David W. Smith (</a:t>
            </a:r>
            <a:r>
              <a:rPr lang="en-US" sz="2000" dirty="0" smtClean="0">
                <a:hlinkClick r:id="rId3"/>
              </a:rPr>
              <a:t>dwsmith@usgs.gov</a:t>
            </a:r>
            <a:r>
              <a:rPr lang="en-US" sz="2000" dirty="0" smtClean="0"/>
              <a:t>)</a:t>
            </a:r>
            <a:endParaRPr lang="en-US" dirty="0" smtClean="0"/>
          </a:p>
          <a:p>
            <a:r>
              <a:rPr lang="en-US" dirty="0" err="1" smtClean="0"/>
              <a:t>Storey</a:t>
            </a:r>
            <a:r>
              <a:rPr lang="en-US" dirty="0" smtClean="0"/>
              <a:t> </a:t>
            </a:r>
            <a:r>
              <a:rPr lang="en-US" dirty="0" smtClean="0"/>
              <a:t>County </a:t>
            </a:r>
            <a:r>
              <a:rPr lang="en-US" dirty="0" smtClean="0"/>
              <a:t>Commissioners meeting,</a:t>
            </a:r>
            <a:endParaRPr lang="en-US" dirty="0" smtClean="0"/>
          </a:p>
          <a:p>
            <a:r>
              <a:rPr lang="en-US" dirty="0" smtClean="0"/>
              <a:t>August 2, 2016</a:t>
            </a:r>
            <a:endParaRPr lang="en-US" dirty="0"/>
          </a:p>
        </p:txBody>
      </p:sp>
    </p:spTree>
    <p:extLst>
      <p:ext uri="{BB962C8B-B14F-4D97-AF65-F5344CB8AC3E}">
        <p14:creationId xmlns:p14="http://schemas.microsoft.com/office/powerpoint/2010/main" val="36078408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Outline</a:t>
            </a:r>
            <a:endParaRPr lang="en-US" dirty="0"/>
          </a:p>
        </p:txBody>
      </p:sp>
      <p:sp>
        <p:nvSpPr>
          <p:cNvPr id="3" name="Content Placeholder 2"/>
          <p:cNvSpPr>
            <a:spLocks noGrp="1"/>
          </p:cNvSpPr>
          <p:nvPr>
            <p:ph idx="1"/>
          </p:nvPr>
        </p:nvSpPr>
        <p:spPr>
          <a:xfrm>
            <a:off x="457200" y="1828800"/>
            <a:ext cx="8229600" cy="4525963"/>
          </a:xfrm>
        </p:spPr>
        <p:txBody>
          <a:bodyPr/>
          <a:lstStyle/>
          <a:p>
            <a:r>
              <a:rPr lang="en-US" dirty="0" smtClean="0"/>
              <a:t>What is groundwater and aquifers?</a:t>
            </a:r>
          </a:p>
          <a:p>
            <a:endParaRPr lang="en-US" dirty="0" smtClean="0"/>
          </a:p>
          <a:p>
            <a:r>
              <a:rPr lang="en-US" dirty="0" smtClean="0"/>
              <a:t>Overview </a:t>
            </a:r>
            <a:r>
              <a:rPr lang="en-US" dirty="0" smtClean="0"/>
              <a:t>of USGS Middle Carson River Monitoring</a:t>
            </a:r>
          </a:p>
          <a:p>
            <a:pPr lvl="1"/>
            <a:r>
              <a:rPr lang="en-US" dirty="0" smtClean="0"/>
              <a:t>Project with Carson Water </a:t>
            </a:r>
            <a:r>
              <a:rPr lang="en-US" dirty="0" err="1" smtClean="0"/>
              <a:t>Subconservancy</a:t>
            </a:r>
            <a:r>
              <a:rPr lang="en-US" dirty="0" smtClean="0"/>
              <a:t> District</a:t>
            </a:r>
          </a:p>
          <a:p>
            <a:pPr lvl="1"/>
            <a:r>
              <a:rPr lang="en-US" dirty="0" smtClean="0"/>
              <a:t>Mark Twain Estates Groundwater </a:t>
            </a:r>
          </a:p>
          <a:p>
            <a:pPr marL="365760" lvl="1" indent="0">
              <a:buNone/>
            </a:pPr>
            <a:endParaRPr lang="en-US" dirty="0"/>
          </a:p>
          <a:p>
            <a:r>
              <a:rPr lang="en-US" dirty="0" smtClean="0"/>
              <a:t>Virginia City Highlands Groundwater Conditions</a:t>
            </a:r>
          </a:p>
          <a:p>
            <a:pPr lvl="1"/>
            <a:r>
              <a:rPr lang="en-US" dirty="0" smtClean="0"/>
              <a:t>Water-level declines</a:t>
            </a:r>
            <a:endParaRPr lang="en-US" dirty="0"/>
          </a:p>
        </p:txBody>
      </p:sp>
    </p:spTree>
    <p:extLst>
      <p:ext uri="{BB962C8B-B14F-4D97-AF65-F5344CB8AC3E}">
        <p14:creationId xmlns:p14="http://schemas.microsoft.com/office/powerpoint/2010/main" val="34175246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What is groundwater?</a:t>
            </a:r>
            <a:endParaRPr lang="en-US" dirty="0"/>
          </a:p>
        </p:txBody>
      </p:sp>
      <p:sp>
        <p:nvSpPr>
          <p:cNvPr id="3" name="Content Placeholder 2"/>
          <p:cNvSpPr>
            <a:spLocks noGrp="1"/>
          </p:cNvSpPr>
          <p:nvPr>
            <p:ph sz="half" idx="1"/>
          </p:nvPr>
        </p:nvSpPr>
        <p:spPr/>
        <p:txBody>
          <a:bodyPr>
            <a:normAutofit/>
          </a:bodyPr>
          <a:lstStyle/>
          <a:p>
            <a:r>
              <a:rPr lang="en-US" sz="2200" dirty="0" smtClean="0"/>
              <a:t>Liquid water in the subsurface</a:t>
            </a:r>
            <a:r>
              <a:rPr lang="en-US" sz="2200" dirty="0" smtClean="0"/>
              <a:t>.</a:t>
            </a:r>
          </a:p>
          <a:p>
            <a:pPr marL="0" indent="0">
              <a:buNone/>
            </a:pPr>
            <a:endParaRPr lang="en-US" sz="1200" dirty="0" smtClean="0"/>
          </a:p>
          <a:p>
            <a:r>
              <a:rPr lang="en-US" sz="2200" dirty="0" smtClean="0"/>
              <a:t>Water occupies spaces between sand, silt, and gravel in fill; or fractures and cavities in rocks</a:t>
            </a:r>
            <a:r>
              <a:rPr lang="en-US" sz="2200" dirty="0" smtClean="0"/>
              <a:t>.</a:t>
            </a:r>
          </a:p>
          <a:p>
            <a:pPr marL="0" indent="0">
              <a:buNone/>
            </a:pPr>
            <a:endParaRPr lang="en-US" sz="1000" dirty="0" smtClean="0"/>
          </a:p>
          <a:p>
            <a:r>
              <a:rPr lang="en-US" sz="2200" dirty="0" smtClean="0"/>
              <a:t>Water movement through and storage within the subsurface is governed by aquifer properties.</a:t>
            </a:r>
          </a:p>
          <a:p>
            <a:pPr marL="0" indent="0">
              <a:buNone/>
            </a:pPr>
            <a:endParaRPr lang="en-US" sz="2000" dirty="0" smtClean="0"/>
          </a:p>
        </p:txBody>
      </p:sp>
      <p:sp>
        <p:nvSpPr>
          <p:cNvPr id="11" name="TextBox 10"/>
          <p:cNvSpPr txBox="1"/>
          <p:nvPr/>
        </p:nvSpPr>
        <p:spPr>
          <a:xfrm>
            <a:off x="4944024" y="2101050"/>
            <a:ext cx="3771900" cy="646331"/>
          </a:xfrm>
          <a:prstGeom prst="rect">
            <a:avLst/>
          </a:prstGeom>
          <a:noFill/>
        </p:spPr>
        <p:txBody>
          <a:bodyPr wrap="square" rtlCol="0">
            <a:spAutoFit/>
          </a:bodyPr>
          <a:lstStyle/>
          <a:p>
            <a:r>
              <a:rPr lang="en-US" dirty="0"/>
              <a:t>Permeability is ability </a:t>
            </a:r>
            <a:r>
              <a:rPr lang="en-US" dirty="0"/>
              <a:t>of water to move through material.</a:t>
            </a:r>
            <a:r>
              <a:rPr lang="en-US" dirty="0"/>
              <a:t> </a:t>
            </a:r>
            <a:endParaRPr lang="en-US" dirty="0"/>
          </a:p>
        </p:txBody>
      </p:sp>
      <p:sp>
        <p:nvSpPr>
          <p:cNvPr id="12" name="TextBox 11"/>
          <p:cNvSpPr txBox="1"/>
          <p:nvPr/>
        </p:nvSpPr>
        <p:spPr>
          <a:xfrm>
            <a:off x="4944024" y="3295567"/>
            <a:ext cx="3988081" cy="646331"/>
          </a:xfrm>
          <a:prstGeom prst="rect">
            <a:avLst/>
          </a:prstGeom>
          <a:noFill/>
        </p:spPr>
        <p:txBody>
          <a:bodyPr wrap="square" rtlCol="0">
            <a:spAutoFit/>
          </a:bodyPr>
          <a:lstStyle/>
          <a:p>
            <a:r>
              <a:rPr lang="en-US" dirty="0"/>
              <a:t>Storage </a:t>
            </a:r>
            <a:r>
              <a:rPr lang="en-US" dirty="0"/>
              <a:t>is amount </a:t>
            </a:r>
            <a:r>
              <a:rPr lang="en-US" dirty="0"/>
              <a:t>of water stored in a given volume of </a:t>
            </a:r>
            <a:r>
              <a:rPr lang="en-US" dirty="0"/>
              <a:t>aquifer. </a:t>
            </a:r>
            <a:endParaRPr lang="en-US" dirty="0"/>
          </a:p>
        </p:txBody>
      </p:sp>
      <p:pic>
        <p:nvPicPr>
          <p:cNvPr id="5" name="Picture 4"/>
          <p:cNvPicPr>
            <a:picLocks noChangeAspect="1"/>
          </p:cNvPicPr>
          <p:nvPr/>
        </p:nvPicPr>
        <p:blipFill>
          <a:blip r:embed="rId3"/>
          <a:stretch>
            <a:fillRect/>
          </a:stretch>
        </p:blipFill>
        <p:spPr>
          <a:xfrm>
            <a:off x="2571544" y="4723456"/>
            <a:ext cx="6458883" cy="1988926"/>
          </a:xfrm>
          <a:prstGeom prst="rect">
            <a:avLst/>
          </a:prstGeom>
        </p:spPr>
      </p:pic>
    </p:spTree>
    <p:extLst>
      <p:ext uri="{BB962C8B-B14F-4D97-AF65-F5344CB8AC3E}">
        <p14:creationId xmlns:p14="http://schemas.microsoft.com/office/powerpoint/2010/main" val="8179012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b="42776"/>
          <a:stretch/>
        </p:blipFill>
        <p:spPr>
          <a:xfrm>
            <a:off x="1475594" y="3004010"/>
            <a:ext cx="6704843" cy="3661283"/>
          </a:xfrm>
          <a:prstGeom prst="rect">
            <a:avLst/>
          </a:prstGeom>
        </p:spPr>
      </p:pic>
      <p:sp>
        <p:nvSpPr>
          <p:cNvPr id="2" name="Title 1"/>
          <p:cNvSpPr>
            <a:spLocks noGrp="1"/>
          </p:cNvSpPr>
          <p:nvPr>
            <p:ph type="title"/>
          </p:nvPr>
        </p:nvSpPr>
        <p:spPr/>
        <p:txBody>
          <a:bodyPr anchor="ctr"/>
          <a:lstStyle/>
          <a:p>
            <a:r>
              <a:rPr lang="en-US" dirty="0" smtClean="0"/>
              <a:t>What is groundwater?</a:t>
            </a:r>
            <a:endParaRPr lang="en-US" dirty="0"/>
          </a:p>
        </p:txBody>
      </p:sp>
      <p:sp>
        <p:nvSpPr>
          <p:cNvPr id="3" name="Content Placeholder 2"/>
          <p:cNvSpPr>
            <a:spLocks noGrp="1"/>
          </p:cNvSpPr>
          <p:nvPr>
            <p:ph sz="half" idx="1"/>
          </p:nvPr>
        </p:nvSpPr>
        <p:spPr/>
        <p:txBody>
          <a:bodyPr/>
          <a:lstStyle/>
          <a:p>
            <a:r>
              <a:rPr lang="en-US" dirty="0" smtClean="0"/>
              <a:t>Groundwater </a:t>
            </a:r>
            <a:r>
              <a:rPr lang="en-US" dirty="0"/>
              <a:t>flows from areas of recharge to areas of discharge.</a:t>
            </a:r>
            <a:endParaRPr lang="en-US" dirty="0" smtClean="0"/>
          </a:p>
        </p:txBody>
      </p:sp>
      <p:sp>
        <p:nvSpPr>
          <p:cNvPr id="7" name="TextBox 6"/>
          <p:cNvSpPr txBox="1"/>
          <p:nvPr/>
        </p:nvSpPr>
        <p:spPr>
          <a:xfrm>
            <a:off x="5067468" y="1749159"/>
            <a:ext cx="3771900" cy="923330"/>
          </a:xfrm>
          <a:prstGeom prst="rect">
            <a:avLst/>
          </a:prstGeom>
          <a:noFill/>
        </p:spPr>
        <p:txBody>
          <a:bodyPr wrap="square" rtlCol="0">
            <a:spAutoFit/>
          </a:bodyPr>
          <a:lstStyle/>
          <a:p>
            <a:r>
              <a:rPr lang="en-US" i="1" dirty="0"/>
              <a:t>Aquifers exist where groundwater can be developed to provide adequate supply to wells.</a:t>
            </a:r>
            <a:endParaRPr lang="en-US" i="1" dirty="0"/>
          </a:p>
        </p:txBody>
      </p:sp>
      <p:sp>
        <p:nvSpPr>
          <p:cNvPr id="4" name="TextBox 3"/>
          <p:cNvSpPr txBox="1"/>
          <p:nvPr/>
        </p:nvSpPr>
        <p:spPr>
          <a:xfrm rot="226111">
            <a:off x="2755501" y="5232096"/>
            <a:ext cx="1810871" cy="276999"/>
          </a:xfrm>
          <a:prstGeom prst="rect">
            <a:avLst/>
          </a:prstGeom>
          <a:noFill/>
        </p:spPr>
        <p:txBody>
          <a:bodyPr wrap="square" rtlCol="0">
            <a:spAutoFit/>
          </a:bodyPr>
          <a:lstStyle/>
          <a:p>
            <a:r>
              <a:rPr lang="en-US" sz="1200" dirty="0">
                <a:solidFill>
                  <a:schemeClr val="tx1">
                    <a:lumMod val="85000"/>
                    <a:lumOff val="15000"/>
                  </a:schemeClr>
                </a:solidFill>
              </a:rPr>
              <a:t>confining layer</a:t>
            </a:r>
            <a:endParaRPr lang="en-US" sz="1200" dirty="0">
              <a:solidFill>
                <a:schemeClr val="tx1">
                  <a:lumMod val="85000"/>
                  <a:lumOff val="15000"/>
                </a:schemeClr>
              </a:solidFill>
            </a:endParaRPr>
          </a:p>
        </p:txBody>
      </p:sp>
    </p:spTree>
    <p:extLst>
      <p:ext uri="{BB962C8B-B14F-4D97-AF65-F5344CB8AC3E}">
        <p14:creationId xmlns:p14="http://schemas.microsoft.com/office/powerpoint/2010/main" val="4009005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938" y="608667"/>
            <a:ext cx="8499443" cy="825666"/>
          </a:xfrm>
        </p:spPr>
        <p:txBody>
          <a:bodyPr>
            <a:noAutofit/>
          </a:bodyPr>
          <a:lstStyle/>
          <a:p>
            <a:r>
              <a:rPr lang="en-US" sz="3100" dirty="0" smtClean="0"/>
              <a:t>Change in groundwater levels are observed with water-level measurements</a:t>
            </a:r>
            <a:endParaRPr lang="en-US" sz="3100" dirty="0"/>
          </a:p>
        </p:txBody>
      </p:sp>
      <p:pic>
        <p:nvPicPr>
          <p:cNvPr id="6" name="Picture 5"/>
          <p:cNvPicPr>
            <a:picLocks noChangeAspect="1"/>
          </p:cNvPicPr>
          <p:nvPr/>
        </p:nvPicPr>
        <p:blipFill rotWithShape="1">
          <a:blip r:embed="rId2"/>
          <a:srcRect l="3767" r="10252" b="5610"/>
          <a:stretch/>
        </p:blipFill>
        <p:spPr>
          <a:xfrm>
            <a:off x="293137" y="1897627"/>
            <a:ext cx="8555895" cy="3805083"/>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5960" y="1171832"/>
            <a:ext cx="3362633" cy="2241755"/>
          </a:xfrm>
          <a:prstGeom prst="rect">
            <a:avLst/>
          </a:prstGeom>
          <a:ln w="15875">
            <a:solidFill>
              <a:schemeClr val="bg1"/>
            </a:solidFill>
          </a:ln>
        </p:spPr>
      </p:pic>
      <p:cxnSp>
        <p:nvCxnSpPr>
          <p:cNvPr id="9" name="Straight Arrow Connector 8"/>
          <p:cNvCxnSpPr/>
          <p:nvPr/>
        </p:nvCxnSpPr>
        <p:spPr>
          <a:xfrm flipH="1">
            <a:off x="7560469" y="2566988"/>
            <a:ext cx="21249" cy="1864518"/>
          </a:xfrm>
          <a:prstGeom prst="straightConnector1">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96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73395" y="-383413"/>
            <a:ext cx="9159096" cy="7553427"/>
          </a:xfrm>
          <a:prstGeom prst="rect">
            <a:avLst/>
          </a:prstGeom>
        </p:spPr>
      </p:pic>
      <p:sp>
        <p:nvSpPr>
          <p:cNvPr id="2" name="Title 1"/>
          <p:cNvSpPr>
            <a:spLocks noGrp="1"/>
          </p:cNvSpPr>
          <p:nvPr>
            <p:ph type="title"/>
          </p:nvPr>
        </p:nvSpPr>
        <p:spPr>
          <a:xfrm>
            <a:off x="733376" y="-996"/>
            <a:ext cx="8229600" cy="1143000"/>
          </a:xfrm>
        </p:spPr>
        <p:txBody>
          <a:bodyPr anchor="t">
            <a:normAutofit fontScale="90000"/>
          </a:bodyPr>
          <a:lstStyle/>
          <a:p>
            <a:r>
              <a:rPr lang="en-US" dirty="0" smtClean="0"/>
              <a:t>USGS Monitoring Network - Middle Carson</a:t>
            </a:r>
            <a:endParaRPr lang="en-US" dirty="0"/>
          </a:p>
        </p:txBody>
      </p:sp>
      <p:grpSp>
        <p:nvGrpSpPr>
          <p:cNvPr id="10" name="Group 9"/>
          <p:cNvGrpSpPr/>
          <p:nvPr/>
        </p:nvGrpSpPr>
        <p:grpSpPr>
          <a:xfrm>
            <a:off x="2920909" y="3017123"/>
            <a:ext cx="2343112" cy="1451578"/>
            <a:chOff x="3076575" y="2472722"/>
            <a:chExt cx="2343112" cy="1451578"/>
          </a:xfrm>
        </p:grpSpPr>
        <p:sp>
          <p:nvSpPr>
            <p:cNvPr id="3" name="Rectangle 2"/>
            <p:cNvSpPr/>
            <p:nvPr/>
          </p:nvSpPr>
          <p:spPr>
            <a:xfrm>
              <a:off x="3076575" y="3590925"/>
              <a:ext cx="466725" cy="333375"/>
            </a:xfrm>
            <a:prstGeom prst="rect">
              <a:avLst/>
            </a:prstGeom>
            <a:noFill/>
            <a:ln w="603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flipH="1">
              <a:off x="3543300" y="2842054"/>
              <a:ext cx="443814" cy="66350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484605" y="2472722"/>
              <a:ext cx="1935082" cy="369332"/>
            </a:xfrm>
            <a:prstGeom prst="rect">
              <a:avLst/>
            </a:prstGeom>
            <a:noFill/>
          </p:spPr>
          <p:txBody>
            <a:bodyPr wrap="none" rtlCol="0">
              <a:spAutoFit/>
            </a:bodyPr>
            <a:lstStyle/>
            <a:p>
              <a:r>
                <a:rPr lang="en-US" dirty="0" smtClean="0"/>
                <a:t>Mark Twain Estates</a:t>
              </a:r>
              <a:endParaRPr lang="en-US" dirty="0"/>
            </a:p>
          </p:txBody>
        </p:sp>
      </p:grpSp>
      <p:sp>
        <p:nvSpPr>
          <p:cNvPr id="11" name="Content Placeholder 2"/>
          <p:cNvSpPr txBox="1">
            <a:spLocks/>
          </p:cNvSpPr>
          <p:nvPr/>
        </p:nvSpPr>
        <p:spPr>
          <a:xfrm>
            <a:off x="3477165" y="6343821"/>
            <a:ext cx="5976552" cy="1263050"/>
          </a:xfrm>
          <a:prstGeom prst="rect">
            <a:avLst/>
          </a:prstGeom>
          <a:effectLst>
            <a:outerShdw blurRad="50800" dist="88900" dir="8100000" algn="tr" rotWithShape="0">
              <a:prstClr val="black">
                <a:alpha val="40000"/>
              </a:prstClr>
            </a:outerShdw>
          </a:effectLst>
        </p:spPr>
        <p:txBody>
          <a:bodyPr vert="horz" lIns="91440" tIns="45720" rIns="91440" bIns="45720" rtlCol="0">
            <a:normAutofit/>
          </a:bodyPr>
          <a:lst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marL="0" indent="0" algn="ctr">
              <a:buFont typeface="Arial" pitchFamily="34" charset="0"/>
              <a:buNone/>
            </a:pPr>
            <a:endParaRPr lang="en-US" sz="600" dirty="0" smtClean="0">
              <a:latin typeface="Arial Black" pitchFamily="34" charset="0"/>
            </a:endParaRPr>
          </a:p>
          <a:p>
            <a:pPr marL="0" indent="0" algn="ctr">
              <a:buFont typeface="Arial" pitchFamily="34" charset="0"/>
              <a:buNone/>
            </a:pPr>
            <a:r>
              <a:rPr lang="en-US" sz="1400" dirty="0" smtClean="0">
                <a:latin typeface="Arial Black" pitchFamily="34" charset="0"/>
              </a:rPr>
              <a:t> Cooperator: Carson Water </a:t>
            </a:r>
            <a:r>
              <a:rPr lang="en-US" sz="1400" dirty="0" err="1" smtClean="0">
                <a:latin typeface="Arial Black" pitchFamily="34" charset="0"/>
              </a:rPr>
              <a:t>Subconservancy</a:t>
            </a:r>
            <a:r>
              <a:rPr lang="en-US" sz="1400" dirty="0" smtClean="0">
                <a:latin typeface="Arial Black" pitchFamily="34" charset="0"/>
              </a:rPr>
              <a:t> District</a:t>
            </a:r>
          </a:p>
          <a:p>
            <a:pPr lvl="1"/>
            <a:endParaRPr lang="en-US" sz="1200" dirty="0" smtClean="0"/>
          </a:p>
          <a:p>
            <a:pPr marL="0" indent="0">
              <a:buFont typeface="Arial" pitchFamily="34" charset="0"/>
              <a:buNone/>
            </a:pPr>
            <a:endParaRPr lang="en-US" sz="1400" dirty="0" smtClean="0"/>
          </a:p>
          <a:p>
            <a:pPr lvl="1"/>
            <a:endParaRPr lang="en-US" sz="1200" dirty="0"/>
          </a:p>
        </p:txBody>
      </p:sp>
    </p:spTree>
    <p:extLst>
      <p:ext uri="{BB962C8B-B14F-4D97-AF65-F5344CB8AC3E}">
        <p14:creationId xmlns:p14="http://schemas.microsoft.com/office/powerpoint/2010/main" val="33112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Mark Twain Estates Subdivision </a:t>
            </a:r>
            <a:endParaRPr lang="en-US" dirty="0"/>
          </a:p>
        </p:txBody>
      </p:sp>
      <p:sp>
        <p:nvSpPr>
          <p:cNvPr id="3" name="Content Placeholder 2"/>
          <p:cNvSpPr>
            <a:spLocks noGrp="1"/>
          </p:cNvSpPr>
          <p:nvPr>
            <p:ph idx="1"/>
          </p:nvPr>
        </p:nvSpPr>
        <p:spPr/>
        <p:txBody>
          <a:bodyPr/>
          <a:lstStyle/>
          <a:p>
            <a:r>
              <a:rPr lang="en-US" dirty="0" smtClean="0"/>
              <a:t>“Water Woes of Mark Twain Estates”</a:t>
            </a:r>
          </a:p>
          <a:p>
            <a:pPr lvl="1"/>
            <a:r>
              <a:rPr lang="en-US" dirty="0" smtClean="0"/>
              <a:t>Article in the Virginia </a:t>
            </a:r>
            <a:r>
              <a:rPr lang="en-US" dirty="0" smtClean="0"/>
              <a:t>City News </a:t>
            </a:r>
            <a:r>
              <a:rPr lang="en-US" dirty="0" smtClean="0"/>
              <a:t>11/20/2015</a:t>
            </a:r>
            <a:endParaRPr lang="en-US" dirty="0" smtClean="0"/>
          </a:p>
          <a:p>
            <a:pPr lvl="1"/>
            <a:r>
              <a:rPr lang="en-US" dirty="0" smtClean="0"/>
              <a:t>5 domestic wells reported to have gone dry</a:t>
            </a:r>
          </a:p>
          <a:p>
            <a:pPr lvl="1"/>
            <a:r>
              <a:rPr lang="en-US" dirty="0" smtClean="0"/>
              <a:t>Potential Impact of lift stations from Dayton?</a:t>
            </a:r>
          </a:p>
          <a:p>
            <a:pPr lvl="1"/>
            <a:r>
              <a:rPr lang="en-US" dirty="0" smtClean="0"/>
              <a:t>Rumors of municipal well pumping cause 20ft of drawdown in the area.</a:t>
            </a:r>
          </a:p>
          <a:p>
            <a:pPr lvl="1"/>
            <a:endParaRPr lang="en-US" dirty="0" smtClean="0"/>
          </a:p>
          <a:p>
            <a:pPr marL="0" indent="0">
              <a:buNone/>
            </a:pPr>
            <a:endParaRPr lang="en-US" dirty="0"/>
          </a:p>
          <a:p>
            <a:pPr lvl="1"/>
            <a:endParaRPr lang="en-US" dirty="0" smtClean="0"/>
          </a:p>
          <a:p>
            <a:pPr lvl="1"/>
            <a:endParaRPr lang="en-US" dirty="0"/>
          </a:p>
          <a:p>
            <a:endParaRPr lang="en-US" dirty="0" smtClean="0"/>
          </a:p>
          <a:p>
            <a:pPr lvl="1"/>
            <a:endParaRPr lang="en-US" dirty="0"/>
          </a:p>
          <a:p>
            <a:endParaRPr lang="en-US" dirty="0" smtClean="0"/>
          </a:p>
          <a:p>
            <a:pPr lvl="1"/>
            <a:endParaRPr lang="en-US" dirty="0"/>
          </a:p>
        </p:txBody>
      </p:sp>
      <p:pic>
        <p:nvPicPr>
          <p:cNvPr id="4" name="Picture 3"/>
          <p:cNvPicPr>
            <a:picLocks noChangeAspect="1"/>
          </p:cNvPicPr>
          <p:nvPr/>
        </p:nvPicPr>
        <p:blipFill>
          <a:blip r:embed="rId3"/>
          <a:stretch>
            <a:fillRect/>
          </a:stretch>
        </p:blipFill>
        <p:spPr>
          <a:xfrm>
            <a:off x="488583" y="3812349"/>
            <a:ext cx="3629024" cy="1903314"/>
          </a:xfrm>
          <a:prstGeom prst="rect">
            <a:avLst/>
          </a:prstGeom>
        </p:spPr>
      </p:pic>
      <p:pic>
        <p:nvPicPr>
          <p:cNvPr id="5" name="Picture 4"/>
          <p:cNvPicPr>
            <a:picLocks noChangeAspect="1"/>
          </p:cNvPicPr>
          <p:nvPr/>
        </p:nvPicPr>
        <p:blipFill>
          <a:blip r:embed="rId4"/>
          <a:stretch>
            <a:fillRect/>
          </a:stretch>
        </p:blipFill>
        <p:spPr>
          <a:xfrm>
            <a:off x="4733924" y="3781523"/>
            <a:ext cx="3609975" cy="1934140"/>
          </a:xfrm>
          <a:prstGeom prst="rect">
            <a:avLst/>
          </a:prstGeom>
        </p:spPr>
      </p:pic>
      <p:sp>
        <p:nvSpPr>
          <p:cNvPr id="6" name="TextBox 5"/>
          <p:cNvSpPr txBox="1"/>
          <p:nvPr/>
        </p:nvSpPr>
        <p:spPr>
          <a:xfrm>
            <a:off x="1600200" y="5745826"/>
            <a:ext cx="1202958" cy="369332"/>
          </a:xfrm>
          <a:prstGeom prst="rect">
            <a:avLst/>
          </a:prstGeom>
          <a:noFill/>
        </p:spPr>
        <p:txBody>
          <a:bodyPr wrap="none" rtlCol="0">
            <a:spAutoFit/>
          </a:bodyPr>
          <a:lstStyle/>
          <a:p>
            <a:r>
              <a:rPr lang="en-US" dirty="0" smtClean="0"/>
              <a:t>June, 1990</a:t>
            </a:r>
            <a:endParaRPr lang="en-US" dirty="0"/>
          </a:p>
        </p:txBody>
      </p:sp>
      <p:sp>
        <p:nvSpPr>
          <p:cNvPr id="7" name="TextBox 6"/>
          <p:cNvSpPr txBox="1"/>
          <p:nvPr/>
        </p:nvSpPr>
        <p:spPr>
          <a:xfrm>
            <a:off x="6073775" y="5713559"/>
            <a:ext cx="1202958" cy="369332"/>
          </a:xfrm>
          <a:prstGeom prst="rect">
            <a:avLst/>
          </a:prstGeom>
          <a:noFill/>
        </p:spPr>
        <p:txBody>
          <a:bodyPr wrap="none" rtlCol="0">
            <a:spAutoFit/>
          </a:bodyPr>
          <a:lstStyle/>
          <a:p>
            <a:r>
              <a:rPr lang="en-US" dirty="0" smtClean="0"/>
              <a:t>June, 2015</a:t>
            </a:r>
            <a:endParaRPr lang="en-US" dirty="0"/>
          </a:p>
        </p:txBody>
      </p:sp>
    </p:spTree>
    <p:extLst>
      <p:ext uri="{BB962C8B-B14F-4D97-AF65-F5344CB8AC3E}">
        <p14:creationId xmlns:p14="http://schemas.microsoft.com/office/powerpoint/2010/main" val="37378907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52388" y="1"/>
            <a:ext cx="9320521" cy="6805612"/>
          </a:xfrm>
          <a:prstGeom prst="rect">
            <a:avLst/>
          </a:prstGeom>
        </p:spPr>
      </p:pic>
      <p:sp>
        <p:nvSpPr>
          <p:cNvPr id="13" name="Oval 12"/>
          <p:cNvSpPr/>
          <p:nvPr/>
        </p:nvSpPr>
        <p:spPr>
          <a:xfrm>
            <a:off x="4319169" y="3591896"/>
            <a:ext cx="189470" cy="18947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4" name="Oval 13"/>
          <p:cNvSpPr/>
          <p:nvPr/>
        </p:nvSpPr>
        <p:spPr>
          <a:xfrm>
            <a:off x="4354213" y="4713687"/>
            <a:ext cx="189470" cy="18947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5" name="Oval 14"/>
          <p:cNvSpPr/>
          <p:nvPr/>
        </p:nvSpPr>
        <p:spPr>
          <a:xfrm>
            <a:off x="4694598" y="3635788"/>
            <a:ext cx="189470" cy="18947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6" name="TextBox 15"/>
          <p:cNvSpPr txBox="1"/>
          <p:nvPr/>
        </p:nvSpPr>
        <p:spPr>
          <a:xfrm>
            <a:off x="5404805" y="4007193"/>
            <a:ext cx="1159292" cy="923330"/>
          </a:xfrm>
          <a:prstGeom prst="rect">
            <a:avLst/>
          </a:prstGeom>
          <a:noFill/>
        </p:spPr>
        <p:txBody>
          <a:bodyPr wrap="none" rtlCol="0">
            <a:spAutoFit/>
          </a:bodyPr>
          <a:lstStyle/>
          <a:p>
            <a:r>
              <a:rPr lang="en-US" dirty="0" smtClean="0">
                <a:solidFill>
                  <a:schemeClr val="bg1"/>
                </a:solidFill>
                <a:latin typeface="Univers 57 Condensed" pitchFamily="50" charset="0"/>
              </a:rPr>
              <a:t>Municipal </a:t>
            </a:r>
          </a:p>
          <a:p>
            <a:r>
              <a:rPr lang="en-US" dirty="0" smtClean="0">
                <a:solidFill>
                  <a:schemeClr val="bg1"/>
                </a:solidFill>
                <a:latin typeface="Univers 57 Condensed" pitchFamily="50" charset="0"/>
              </a:rPr>
              <a:t>Wells</a:t>
            </a:r>
          </a:p>
          <a:p>
            <a:endParaRPr lang="en-US" dirty="0">
              <a:solidFill>
                <a:schemeClr val="bg1"/>
              </a:solidFill>
              <a:latin typeface="Univers 57 Condensed" pitchFamily="50" charset="0"/>
            </a:endParaRPr>
          </a:p>
        </p:txBody>
      </p:sp>
      <p:sp>
        <p:nvSpPr>
          <p:cNvPr id="18" name="Rectangle 17"/>
          <p:cNvSpPr/>
          <p:nvPr/>
        </p:nvSpPr>
        <p:spPr>
          <a:xfrm>
            <a:off x="3096801" y="644554"/>
            <a:ext cx="1796478" cy="1058561"/>
          </a:xfrm>
          <a:prstGeom prst="rect">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Arrow Connector 19"/>
          <p:cNvCxnSpPr/>
          <p:nvPr/>
        </p:nvCxnSpPr>
        <p:spPr>
          <a:xfrm flipH="1" flipV="1">
            <a:off x="4568307" y="3836627"/>
            <a:ext cx="880600" cy="3202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4613525" y="4460872"/>
            <a:ext cx="839075" cy="3285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TextBox 26"/>
          <p:cNvSpPr txBox="1"/>
          <p:nvPr/>
        </p:nvSpPr>
        <p:spPr>
          <a:xfrm>
            <a:off x="3420964" y="829610"/>
            <a:ext cx="1321772" cy="646331"/>
          </a:xfrm>
          <a:prstGeom prst="rect">
            <a:avLst/>
          </a:prstGeom>
          <a:noFill/>
        </p:spPr>
        <p:txBody>
          <a:bodyPr wrap="none" rtlCol="0">
            <a:spAutoFit/>
          </a:bodyPr>
          <a:lstStyle/>
          <a:p>
            <a:r>
              <a:rPr lang="en-US" dirty="0" smtClean="0">
                <a:latin typeface="Univers 57 Condensed" pitchFamily="50" charset="0"/>
              </a:rPr>
              <a:t>Mark Twain </a:t>
            </a:r>
          </a:p>
          <a:p>
            <a:r>
              <a:rPr lang="en-US" dirty="0" smtClean="0">
                <a:latin typeface="Univers 57 Condensed" pitchFamily="50" charset="0"/>
              </a:rPr>
              <a:t>Subdivision</a:t>
            </a:r>
            <a:endParaRPr lang="en-US" dirty="0">
              <a:latin typeface="Univers 57 Condensed" pitchFamily="50" charset="0"/>
            </a:endParaRPr>
          </a:p>
        </p:txBody>
      </p:sp>
      <p:sp>
        <p:nvSpPr>
          <p:cNvPr id="17" name="TextBox 16"/>
          <p:cNvSpPr txBox="1"/>
          <p:nvPr/>
        </p:nvSpPr>
        <p:spPr>
          <a:xfrm>
            <a:off x="5679179" y="2636107"/>
            <a:ext cx="2876146" cy="923330"/>
          </a:xfrm>
          <a:prstGeom prst="rect">
            <a:avLst/>
          </a:prstGeom>
          <a:solidFill>
            <a:schemeClr val="tx1"/>
          </a:solidFill>
        </p:spPr>
        <p:txBody>
          <a:bodyPr wrap="square" rtlCol="0">
            <a:spAutoFit/>
          </a:bodyPr>
          <a:lstStyle/>
          <a:p>
            <a:r>
              <a:rPr lang="en-US" dirty="0" smtClean="0">
                <a:solidFill>
                  <a:schemeClr val="bg1"/>
                </a:solidFill>
                <a:latin typeface="Univers 57 Condensed" pitchFamily="50" charset="0"/>
              </a:rPr>
              <a:t>Municipal wells turned off in 2012 due to elevated nitrate and TDS concentrations</a:t>
            </a:r>
            <a:endParaRPr lang="en-US" dirty="0">
              <a:solidFill>
                <a:schemeClr val="bg1"/>
              </a:solidFill>
              <a:latin typeface="Univers 57 Condensed" pitchFamily="50" charset="0"/>
            </a:endParaRPr>
          </a:p>
        </p:txBody>
      </p:sp>
      <p:grpSp>
        <p:nvGrpSpPr>
          <p:cNvPr id="19" name="Group 18"/>
          <p:cNvGrpSpPr/>
          <p:nvPr/>
        </p:nvGrpSpPr>
        <p:grpSpPr>
          <a:xfrm>
            <a:off x="1095391" y="1734064"/>
            <a:ext cx="4953664" cy="2689654"/>
            <a:chOff x="1095391" y="1734064"/>
            <a:chExt cx="4953664" cy="2689654"/>
          </a:xfrm>
        </p:grpSpPr>
        <p:sp>
          <p:nvSpPr>
            <p:cNvPr id="5" name="Oval 4"/>
            <p:cNvSpPr/>
            <p:nvPr/>
          </p:nvSpPr>
          <p:spPr>
            <a:xfrm>
              <a:off x="2281882" y="2636107"/>
              <a:ext cx="205946" cy="18947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4905634" y="1734064"/>
              <a:ext cx="205946" cy="18947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3599937" y="4234248"/>
              <a:ext cx="205946" cy="18947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3875904" y="3673711"/>
              <a:ext cx="205946" cy="18947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1095391" y="2267624"/>
              <a:ext cx="2986459" cy="369332"/>
            </a:xfrm>
            <a:prstGeom prst="rect">
              <a:avLst/>
            </a:prstGeom>
            <a:noFill/>
          </p:spPr>
          <p:txBody>
            <a:bodyPr wrap="none" rtlCol="0">
              <a:spAutoFit/>
            </a:bodyPr>
            <a:lstStyle/>
            <a:p>
              <a:r>
                <a:rPr lang="en-US" dirty="0" smtClean="0">
                  <a:latin typeface="Univers 57 Condensed" pitchFamily="50" charset="0"/>
                </a:rPr>
                <a:t>Mark Twain Community Center</a:t>
              </a:r>
              <a:endParaRPr lang="en-US" dirty="0">
                <a:latin typeface="Univers 57 Condensed" pitchFamily="50" charset="0"/>
              </a:endParaRPr>
            </a:p>
          </p:txBody>
        </p:sp>
        <p:sp>
          <p:nvSpPr>
            <p:cNvPr id="10" name="TextBox 9"/>
            <p:cNvSpPr txBox="1"/>
            <p:nvPr/>
          </p:nvSpPr>
          <p:spPr>
            <a:xfrm>
              <a:off x="4081850" y="1858173"/>
              <a:ext cx="1967205" cy="369332"/>
            </a:xfrm>
            <a:prstGeom prst="rect">
              <a:avLst/>
            </a:prstGeom>
            <a:noFill/>
          </p:spPr>
          <p:txBody>
            <a:bodyPr wrap="none" rtlCol="0">
              <a:spAutoFit/>
            </a:bodyPr>
            <a:lstStyle/>
            <a:p>
              <a:r>
                <a:rPr lang="en-US" dirty="0" smtClean="0">
                  <a:latin typeface="Univers 57 Condensed" pitchFamily="50" charset="0"/>
                </a:rPr>
                <a:t>Central Fire District</a:t>
              </a:r>
              <a:endParaRPr lang="en-US" dirty="0">
                <a:latin typeface="Univers 57 Condensed" pitchFamily="50" charset="0"/>
              </a:endParaRPr>
            </a:p>
          </p:txBody>
        </p:sp>
        <p:sp>
          <p:nvSpPr>
            <p:cNvPr id="11" name="TextBox 10"/>
            <p:cNvSpPr txBox="1"/>
            <p:nvPr/>
          </p:nvSpPr>
          <p:spPr>
            <a:xfrm>
              <a:off x="3702910" y="3317299"/>
              <a:ext cx="595035" cy="369332"/>
            </a:xfrm>
            <a:prstGeom prst="rect">
              <a:avLst/>
            </a:prstGeom>
            <a:noFill/>
          </p:spPr>
          <p:txBody>
            <a:bodyPr wrap="none" rtlCol="0">
              <a:spAutoFit/>
            </a:bodyPr>
            <a:lstStyle/>
            <a:p>
              <a:r>
                <a:rPr lang="en-US" dirty="0" smtClean="0">
                  <a:latin typeface="Univers 57 Condensed" pitchFamily="50" charset="0"/>
                </a:rPr>
                <a:t>Ring</a:t>
              </a:r>
              <a:endParaRPr lang="en-US" dirty="0">
                <a:latin typeface="Univers 57 Condensed" pitchFamily="50" charset="0"/>
              </a:endParaRPr>
            </a:p>
          </p:txBody>
        </p:sp>
        <p:sp>
          <p:nvSpPr>
            <p:cNvPr id="12" name="TextBox 11"/>
            <p:cNvSpPr txBox="1"/>
            <p:nvPr/>
          </p:nvSpPr>
          <p:spPr>
            <a:xfrm>
              <a:off x="3155551" y="3864916"/>
              <a:ext cx="787395" cy="369332"/>
            </a:xfrm>
            <a:prstGeom prst="rect">
              <a:avLst/>
            </a:prstGeom>
            <a:noFill/>
          </p:spPr>
          <p:txBody>
            <a:bodyPr wrap="none" rtlCol="0">
              <a:spAutoFit/>
            </a:bodyPr>
            <a:lstStyle/>
            <a:p>
              <a:r>
                <a:rPr lang="en-US" dirty="0" smtClean="0">
                  <a:latin typeface="Univers 57 Condensed" pitchFamily="50" charset="0"/>
                </a:rPr>
                <a:t>Debris</a:t>
              </a:r>
              <a:endParaRPr lang="en-US" dirty="0">
                <a:latin typeface="Univers 57 Condensed" pitchFamily="50" charset="0"/>
              </a:endParaRPr>
            </a:p>
          </p:txBody>
        </p:sp>
        <p:cxnSp>
          <p:nvCxnSpPr>
            <p:cNvPr id="25" name="Straight Arrow Connector 24"/>
            <p:cNvCxnSpPr/>
            <p:nvPr/>
          </p:nvCxnSpPr>
          <p:spPr>
            <a:xfrm flipV="1">
              <a:off x="2859261" y="2382564"/>
              <a:ext cx="1883475" cy="1017351"/>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2863789" y="3375142"/>
              <a:ext cx="452745" cy="474788"/>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2524059" y="2885601"/>
              <a:ext cx="364545" cy="521739"/>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826902" y="3174326"/>
              <a:ext cx="1228221" cy="923330"/>
            </a:xfrm>
            <a:prstGeom prst="rect">
              <a:avLst/>
            </a:prstGeom>
            <a:noFill/>
          </p:spPr>
          <p:txBody>
            <a:bodyPr wrap="none" rtlCol="0">
              <a:spAutoFit/>
            </a:bodyPr>
            <a:lstStyle/>
            <a:p>
              <a:pPr algn="ctr"/>
              <a:r>
                <a:rPr lang="en-US" dirty="0" smtClean="0"/>
                <a:t>USGS </a:t>
              </a:r>
            </a:p>
            <a:p>
              <a:pPr algn="ctr"/>
              <a:r>
                <a:rPr lang="en-US" dirty="0" smtClean="0"/>
                <a:t>Monitoring </a:t>
              </a:r>
            </a:p>
            <a:p>
              <a:pPr algn="ctr"/>
              <a:r>
                <a:rPr lang="en-US" dirty="0" smtClean="0"/>
                <a:t>Wells</a:t>
              </a:r>
              <a:endParaRPr lang="en-US" dirty="0"/>
            </a:p>
          </p:txBody>
        </p:sp>
        <p:cxnSp>
          <p:nvCxnSpPr>
            <p:cNvPr id="37" name="Straight Arrow Connector 36"/>
            <p:cNvCxnSpPr/>
            <p:nvPr/>
          </p:nvCxnSpPr>
          <p:spPr>
            <a:xfrm>
              <a:off x="2878965" y="3360156"/>
              <a:ext cx="823945" cy="199281"/>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5343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p:bldP spid="18" grpId="0" animBg="1"/>
      <p:bldP spid="27" grpId="0"/>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Water-level </a:t>
            </a:r>
            <a:endParaRPr lang="en-US" dirty="0"/>
          </a:p>
        </p:txBody>
      </p:sp>
      <p:sp>
        <p:nvSpPr>
          <p:cNvPr id="3" name="Content Placeholder 2"/>
          <p:cNvSpPr>
            <a:spLocks noGrp="1"/>
          </p:cNvSpPr>
          <p:nvPr>
            <p:ph idx="1"/>
          </p:nvPr>
        </p:nvSpPr>
        <p:spPr/>
        <p:txBody>
          <a:bodyPr/>
          <a:lstStyle/>
          <a:p>
            <a:endParaRPr lang="en-US" dirty="0"/>
          </a:p>
        </p:txBody>
      </p:sp>
      <p:pic>
        <p:nvPicPr>
          <p:cNvPr id="11" name="Picture 10"/>
          <p:cNvPicPr>
            <a:picLocks noChangeAspect="1"/>
          </p:cNvPicPr>
          <p:nvPr/>
        </p:nvPicPr>
        <p:blipFill>
          <a:blip r:embed="rId2"/>
          <a:stretch>
            <a:fillRect/>
          </a:stretch>
        </p:blipFill>
        <p:spPr>
          <a:xfrm>
            <a:off x="124736" y="564872"/>
            <a:ext cx="8894528" cy="5561291"/>
          </a:xfrm>
          <a:prstGeom prst="rect">
            <a:avLst/>
          </a:prstGeom>
        </p:spPr>
      </p:pic>
    </p:spTree>
    <p:extLst>
      <p:ext uri="{BB962C8B-B14F-4D97-AF65-F5344CB8AC3E}">
        <p14:creationId xmlns:p14="http://schemas.microsoft.com/office/powerpoint/2010/main" val="268626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52388" y="1"/>
            <a:ext cx="9320521" cy="6805612"/>
          </a:xfrm>
          <a:prstGeom prst="rect">
            <a:avLst/>
          </a:prstGeom>
        </p:spPr>
      </p:pic>
      <p:sp>
        <p:nvSpPr>
          <p:cNvPr id="13" name="Oval 12"/>
          <p:cNvSpPr/>
          <p:nvPr/>
        </p:nvSpPr>
        <p:spPr>
          <a:xfrm>
            <a:off x="4319169" y="3591896"/>
            <a:ext cx="189470" cy="18947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4" name="Oval 13"/>
          <p:cNvSpPr/>
          <p:nvPr/>
        </p:nvSpPr>
        <p:spPr>
          <a:xfrm>
            <a:off x="4354213" y="4713687"/>
            <a:ext cx="189470" cy="18947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5" name="Oval 14"/>
          <p:cNvSpPr/>
          <p:nvPr/>
        </p:nvSpPr>
        <p:spPr>
          <a:xfrm>
            <a:off x="4694598" y="3635788"/>
            <a:ext cx="189470" cy="18947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6" name="TextBox 15"/>
          <p:cNvSpPr txBox="1"/>
          <p:nvPr/>
        </p:nvSpPr>
        <p:spPr>
          <a:xfrm>
            <a:off x="5404805" y="4007193"/>
            <a:ext cx="1159292" cy="923330"/>
          </a:xfrm>
          <a:prstGeom prst="rect">
            <a:avLst/>
          </a:prstGeom>
          <a:noFill/>
        </p:spPr>
        <p:txBody>
          <a:bodyPr wrap="none" rtlCol="0">
            <a:spAutoFit/>
          </a:bodyPr>
          <a:lstStyle/>
          <a:p>
            <a:r>
              <a:rPr lang="en-US" dirty="0" smtClean="0">
                <a:solidFill>
                  <a:schemeClr val="bg1"/>
                </a:solidFill>
                <a:latin typeface="Univers 57 Condensed" pitchFamily="50" charset="0"/>
              </a:rPr>
              <a:t>Municipal </a:t>
            </a:r>
          </a:p>
          <a:p>
            <a:r>
              <a:rPr lang="en-US" dirty="0" smtClean="0">
                <a:solidFill>
                  <a:schemeClr val="bg1"/>
                </a:solidFill>
                <a:latin typeface="Univers 57 Condensed" pitchFamily="50" charset="0"/>
              </a:rPr>
              <a:t>Wells</a:t>
            </a:r>
          </a:p>
          <a:p>
            <a:endParaRPr lang="en-US" dirty="0">
              <a:solidFill>
                <a:schemeClr val="bg1"/>
              </a:solidFill>
              <a:latin typeface="Univers 57 Condensed" pitchFamily="50" charset="0"/>
            </a:endParaRPr>
          </a:p>
        </p:txBody>
      </p:sp>
      <p:sp>
        <p:nvSpPr>
          <p:cNvPr id="18" name="Rectangle 17"/>
          <p:cNvSpPr/>
          <p:nvPr/>
        </p:nvSpPr>
        <p:spPr>
          <a:xfrm>
            <a:off x="3096801" y="644554"/>
            <a:ext cx="1796478" cy="1058561"/>
          </a:xfrm>
          <a:prstGeom prst="rect">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Arrow Connector 19"/>
          <p:cNvCxnSpPr/>
          <p:nvPr/>
        </p:nvCxnSpPr>
        <p:spPr>
          <a:xfrm flipH="1" flipV="1">
            <a:off x="4568307" y="3836627"/>
            <a:ext cx="880600" cy="3202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4613525" y="4460872"/>
            <a:ext cx="839075" cy="3285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TextBox 26"/>
          <p:cNvSpPr txBox="1"/>
          <p:nvPr/>
        </p:nvSpPr>
        <p:spPr>
          <a:xfrm>
            <a:off x="5977815" y="330242"/>
            <a:ext cx="2460417" cy="1754326"/>
          </a:xfrm>
          <a:prstGeom prst="rect">
            <a:avLst/>
          </a:prstGeom>
          <a:noFill/>
        </p:spPr>
        <p:txBody>
          <a:bodyPr wrap="none" rtlCol="0">
            <a:spAutoFit/>
          </a:bodyPr>
          <a:lstStyle/>
          <a:p>
            <a:r>
              <a:rPr lang="en-US" dirty="0" smtClean="0">
                <a:latin typeface="Univers 57 Condensed" pitchFamily="50" charset="0"/>
              </a:rPr>
              <a:t>159 Wells in section, and</a:t>
            </a:r>
          </a:p>
          <a:p>
            <a:r>
              <a:rPr lang="en-US" dirty="0">
                <a:latin typeface="Univers 57 Condensed" pitchFamily="50" charset="0"/>
              </a:rPr>
              <a:t>o</a:t>
            </a:r>
            <a:r>
              <a:rPr lang="en-US" dirty="0" smtClean="0">
                <a:latin typeface="Univers 57 Condensed" pitchFamily="50" charset="0"/>
              </a:rPr>
              <a:t>nly 4 wells have been </a:t>
            </a:r>
          </a:p>
          <a:p>
            <a:r>
              <a:rPr lang="en-US" dirty="0">
                <a:latin typeface="Univers 57 Condensed" pitchFamily="50" charset="0"/>
              </a:rPr>
              <a:t>d</a:t>
            </a:r>
            <a:r>
              <a:rPr lang="en-US" dirty="0" smtClean="0">
                <a:latin typeface="Univers 57 Condensed" pitchFamily="50" charset="0"/>
              </a:rPr>
              <a:t>eepened.</a:t>
            </a:r>
          </a:p>
          <a:p>
            <a:r>
              <a:rPr lang="en-US" dirty="0">
                <a:latin typeface="Univers 57 Condensed" pitchFamily="50" charset="0"/>
              </a:rPr>
              <a:t>	</a:t>
            </a:r>
            <a:r>
              <a:rPr lang="en-US" dirty="0" smtClean="0">
                <a:latin typeface="Univers 57 Condensed" pitchFamily="50" charset="0"/>
              </a:rPr>
              <a:t> </a:t>
            </a:r>
          </a:p>
          <a:p>
            <a:endParaRPr lang="en-US" dirty="0" smtClean="0">
              <a:latin typeface="Univers 57 Condensed" pitchFamily="50" charset="0"/>
            </a:endParaRPr>
          </a:p>
          <a:p>
            <a:endParaRPr lang="en-US" dirty="0">
              <a:latin typeface="Univers 57 Condensed" pitchFamily="50" charset="0"/>
            </a:endParaRPr>
          </a:p>
        </p:txBody>
      </p:sp>
      <p:grpSp>
        <p:nvGrpSpPr>
          <p:cNvPr id="29" name="Group 28"/>
          <p:cNvGrpSpPr/>
          <p:nvPr/>
        </p:nvGrpSpPr>
        <p:grpSpPr>
          <a:xfrm>
            <a:off x="3781425" y="644554"/>
            <a:ext cx="2824658" cy="3512347"/>
            <a:chOff x="3781425" y="644554"/>
            <a:chExt cx="2824658" cy="3512347"/>
          </a:xfrm>
        </p:grpSpPr>
        <p:cxnSp>
          <p:nvCxnSpPr>
            <p:cNvPr id="22" name="Straight Connector 21"/>
            <p:cNvCxnSpPr/>
            <p:nvPr/>
          </p:nvCxnSpPr>
          <p:spPr>
            <a:xfrm>
              <a:off x="3781425" y="644554"/>
              <a:ext cx="961311" cy="3512347"/>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694598" y="1986799"/>
              <a:ext cx="1911485" cy="646331"/>
            </a:xfrm>
            <a:prstGeom prst="rect">
              <a:avLst/>
            </a:prstGeom>
            <a:noFill/>
          </p:spPr>
          <p:txBody>
            <a:bodyPr wrap="none" rtlCol="0">
              <a:spAutoFit/>
            </a:bodyPr>
            <a:lstStyle/>
            <a:p>
              <a:r>
                <a:rPr lang="en-US" dirty="0" smtClean="0">
                  <a:solidFill>
                    <a:schemeClr val="bg1"/>
                  </a:solidFill>
                </a:rPr>
                <a:t>Cross-Section View</a:t>
              </a:r>
            </a:p>
            <a:p>
              <a:r>
                <a:rPr lang="en-US" dirty="0" smtClean="0">
                  <a:solidFill>
                    <a:schemeClr val="bg1"/>
                  </a:solidFill>
                </a:rPr>
                <a:t>2 miles</a:t>
              </a:r>
              <a:endParaRPr lang="en-US" dirty="0">
                <a:solidFill>
                  <a:schemeClr val="bg1"/>
                </a:solidFill>
              </a:endParaRPr>
            </a:p>
          </p:txBody>
        </p:sp>
        <p:cxnSp>
          <p:nvCxnSpPr>
            <p:cNvPr id="25" name="Straight Arrow Connector 24"/>
            <p:cNvCxnSpPr>
              <a:stCxn id="23" idx="1"/>
            </p:cNvCxnSpPr>
            <p:nvPr/>
          </p:nvCxnSpPr>
          <p:spPr>
            <a:xfrm flipH="1">
              <a:off x="4354213" y="2309965"/>
              <a:ext cx="340385" cy="5459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6" name="Straight Arrow Connector 5"/>
          <p:cNvCxnSpPr/>
          <p:nvPr/>
        </p:nvCxnSpPr>
        <p:spPr>
          <a:xfrm flipH="1">
            <a:off x="4742736" y="650032"/>
            <a:ext cx="1150374" cy="20647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339402" y="856510"/>
            <a:ext cx="1321772" cy="646331"/>
          </a:xfrm>
          <a:prstGeom prst="rect">
            <a:avLst/>
          </a:prstGeom>
          <a:noFill/>
        </p:spPr>
        <p:txBody>
          <a:bodyPr wrap="none" rtlCol="0">
            <a:spAutoFit/>
          </a:bodyPr>
          <a:lstStyle/>
          <a:p>
            <a:r>
              <a:rPr lang="en-US" dirty="0" smtClean="0">
                <a:latin typeface="Univers 57 Condensed" pitchFamily="50" charset="0"/>
              </a:rPr>
              <a:t>Mark Twain </a:t>
            </a:r>
          </a:p>
          <a:p>
            <a:r>
              <a:rPr lang="en-US" dirty="0" smtClean="0">
                <a:latin typeface="Univers 57 Condensed" pitchFamily="50" charset="0"/>
              </a:rPr>
              <a:t>Subdivision</a:t>
            </a:r>
            <a:endParaRPr lang="en-US" dirty="0">
              <a:latin typeface="Univers 57 Condensed" pitchFamily="50" charset="0"/>
            </a:endParaRPr>
          </a:p>
        </p:txBody>
      </p:sp>
    </p:spTree>
    <p:extLst>
      <p:ext uri="{BB962C8B-B14F-4D97-AF65-F5344CB8AC3E}">
        <p14:creationId xmlns:p14="http://schemas.microsoft.com/office/powerpoint/2010/main" val="404904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638"/>
            <a:ext cx="8229600" cy="1143000"/>
          </a:xfrm>
        </p:spPr>
        <p:txBody>
          <a:bodyPr anchor="ctr">
            <a:normAutofit fontScale="90000"/>
          </a:bodyPr>
          <a:lstStyle/>
          <a:p>
            <a:r>
              <a:rPr lang="en-US" dirty="0" smtClean="0"/>
              <a:t>Elevation Change Mark Twain to HWY 50</a:t>
            </a:r>
            <a:endParaRPr lang="en-US" dirty="0"/>
          </a:p>
        </p:txBody>
      </p:sp>
      <p:pic>
        <p:nvPicPr>
          <p:cNvPr id="5" name="Picture 4"/>
          <p:cNvPicPr>
            <a:picLocks noChangeAspect="1"/>
          </p:cNvPicPr>
          <p:nvPr/>
        </p:nvPicPr>
        <p:blipFill rotWithShape="1">
          <a:blip r:embed="rId2"/>
          <a:srcRect t="7495"/>
          <a:stretch/>
        </p:blipFill>
        <p:spPr>
          <a:xfrm>
            <a:off x="583155" y="2033540"/>
            <a:ext cx="8263160" cy="4354707"/>
          </a:xfrm>
          <a:prstGeom prst="rect">
            <a:avLst/>
          </a:prstGeom>
        </p:spPr>
      </p:pic>
      <p:sp>
        <p:nvSpPr>
          <p:cNvPr id="8" name="Content Placeholder 2"/>
          <p:cNvSpPr>
            <a:spLocks noGrp="1"/>
          </p:cNvSpPr>
          <p:nvPr>
            <p:ph idx="1"/>
          </p:nvPr>
        </p:nvSpPr>
        <p:spPr>
          <a:xfrm>
            <a:off x="490760" y="1173798"/>
            <a:ext cx="8229600" cy="4525963"/>
          </a:xfrm>
        </p:spPr>
        <p:txBody>
          <a:bodyPr/>
          <a:lstStyle/>
          <a:p>
            <a:r>
              <a:rPr lang="en-US" dirty="0" smtClean="0"/>
              <a:t>Elevation difference of 280 ft </a:t>
            </a:r>
          </a:p>
          <a:p>
            <a:r>
              <a:rPr lang="en-US" dirty="0" smtClean="0"/>
              <a:t>180 ft to water in Mark Twain Estates</a:t>
            </a:r>
            <a:endParaRPr lang="en-US" dirty="0"/>
          </a:p>
        </p:txBody>
      </p:sp>
      <p:sp>
        <p:nvSpPr>
          <p:cNvPr id="9" name="TextBox 8"/>
          <p:cNvSpPr txBox="1"/>
          <p:nvPr/>
        </p:nvSpPr>
        <p:spPr>
          <a:xfrm>
            <a:off x="2354805" y="2348497"/>
            <a:ext cx="1958340" cy="923330"/>
          </a:xfrm>
          <a:prstGeom prst="rect">
            <a:avLst/>
          </a:prstGeom>
          <a:solidFill>
            <a:schemeClr val="tx1"/>
          </a:solidFill>
        </p:spPr>
        <p:txBody>
          <a:bodyPr wrap="square" rtlCol="0">
            <a:spAutoFit/>
          </a:bodyPr>
          <a:lstStyle/>
          <a:p>
            <a:pPr algn="ctr"/>
            <a:r>
              <a:rPr lang="en-US" dirty="0" smtClean="0">
                <a:solidFill>
                  <a:schemeClr val="bg1"/>
                </a:solidFill>
              </a:rPr>
              <a:t>Mark Twain Estates average well depth 270 feet</a:t>
            </a:r>
            <a:endParaRPr lang="en-US" dirty="0">
              <a:solidFill>
                <a:schemeClr val="bg1"/>
              </a:solidFill>
            </a:endParaRPr>
          </a:p>
        </p:txBody>
      </p:sp>
      <p:sp>
        <p:nvSpPr>
          <p:cNvPr id="19" name="Freeform 18"/>
          <p:cNvSpPr/>
          <p:nvPr/>
        </p:nvSpPr>
        <p:spPr>
          <a:xfrm>
            <a:off x="1223235" y="4598734"/>
            <a:ext cx="7379970" cy="1614253"/>
          </a:xfrm>
          <a:custGeom>
            <a:avLst/>
            <a:gdLst>
              <a:gd name="connsiteX0" fmla="*/ 0 w 7360920"/>
              <a:gd name="connsiteY0" fmla="*/ 0 h 1607820"/>
              <a:gd name="connsiteX1" fmla="*/ 38100 w 7360920"/>
              <a:gd name="connsiteY1" fmla="*/ 1607820 h 1607820"/>
              <a:gd name="connsiteX2" fmla="*/ 7360920 w 7360920"/>
              <a:gd name="connsiteY2" fmla="*/ 1592580 h 1607820"/>
              <a:gd name="connsiteX3" fmla="*/ 7360920 w 7360920"/>
              <a:gd name="connsiteY3" fmla="*/ 1394460 h 1607820"/>
              <a:gd name="connsiteX4" fmla="*/ 6278880 w 7360920"/>
              <a:gd name="connsiteY4" fmla="*/ 1363980 h 1607820"/>
              <a:gd name="connsiteX5" fmla="*/ 5684520 w 7360920"/>
              <a:gd name="connsiteY5" fmla="*/ 1310640 h 1607820"/>
              <a:gd name="connsiteX6" fmla="*/ 5029200 w 7360920"/>
              <a:gd name="connsiteY6" fmla="*/ 1219200 h 1607820"/>
              <a:gd name="connsiteX7" fmla="*/ 3909060 w 7360920"/>
              <a:gd name="connsiteY7" fmla="*/ 1097280 h 1607820"/>
              <a:gd name="connsiteX8" fmla="*/ 2941320 w 7360920"/>
              <a:gd name="connsiteY8" fmla="*/ 944880 h 1607820"/>
              <a:gd name="connsiteX9" fmla="*/ 2857500 w 7360920"/>
              <a:gd name="connsiteY9" fmla="*/ 929640 h 1607820"/>
              <a:gd name="connsiteX10" fmla="*/ 2103120 w 7360920"/>
              <a:gd name="connsiteY10" fmla="*/ 662940 h 1607820"/>
              <a:gd name="connsiteX11" fmla="*/ 1082040 w 7360920"/>
              <a:gd name="connsiteY11" fmla="*/ 304800 h 1607820"/>
              <a:gd name="connsiteX12" fmla="*/ 518160 w 7360920"/>
              <a:gd name="connsiteY12" fmla="*/ 121920 h 1607820"/>
              <a:gd name="connsiteX13" fmla="*/ 114300 w 7360920"/>
              <a:gd name="connsiteY13" fmla="*/ 7620 h 1607820"/>
              <a:gd name="connsiteX14" fmla="*/ 0 w 7360920"/>
              <a:gd name="connsiteY14" fmla="*/ 0 h 160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60920" h="1607820">
                <a:moveTo>
                  <a:pt x="0" y="0"/>
                </a:moveTo>
                <a:lnTo>
                  <a:pt x="38100" y="1607820"/>
                </a:lnTo>
                <a:lnTo>
                  <a:pt x="7360920" y="1592580"/>
                </a:lnTo>
                <a:lnTo>
                  <a:pt x="7360920" y="1394460"/>
                </a:lnTo>
                <a:lnTo>
                  <a:pt x="6278880" y="1363980"/>
                </a:lnTo>
                <a:lnTo>
                  <a:pt x="5684520" y="1310640"/>
                </a:lnTo>
                <a:lnTo>
                  <a:pt x="5029200" y="1219200"/>
                </a:lnTo>
                <a:lnTo>
                  <a:pt x="3909060" y="1097280"/>
                </a:lnTo>
                <a:lnTo>
                  <a:pt x="2941320" y="944880"/>
                </a:lnTo>
                <a:cubicBezTo>
                  <a:pt x="2867095" y="936633"/>
                  <a:pt x="2893312" y="947546"/>
                  <a:pt x="2857500" y="929640"/>
                </a:cubicBezTo>
                <a:lnTo>
                  <a:pt x="2103120" y="662940"/>
                </a:lnTo>
                <a:lnTo>
                  <a:pt x="1082040" y="304800"/>
                </a:lnTo>
                <a:lnTo>
                  <a:pt x="518160" y="121920"/>
                </a:lnTo>
                <a:lnTo>
                  <a:pt x="114300" y="7620"/>
                </a:lnTo>
                <a:lnTo>
                  <a:pt x="0" y="0"/>
                </a:lnTo>
                <a:close/>
              </a:path>
            </a:pathLst>
          </a:custGeom>
          <a:solidFill>
            <a:schemeClr val="bg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1387065" y="2199940"/>
            <a:ext cx="45719" cy="37974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Arrow Connector 20"/>
          <p:cNvCxnSpPr/>
          <p:nvPr/>
        </p:nvCxnSpPr>
        <p:spPr>
          <a:xfrm flipH="1" flipV="1">
            <a:off x="1436595" y="2348497"/>
            <a:ext cx="918210" cy="365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204645" y="5613712"/>
            <a:ext cx="2994883" cy="369332"/>
          </a:xfrm>
          <a:prstGeom prst="rect">
            <a:avLst/>
          </a:prstGeom>
          <a:noFill/>
        </p:spPr>
        <p:txBody>
          <a:bodyPr wrap="square" rtlCol="0">
            <a:spAutoFit/>
          </a:bodyPr>
          <a:lstStyle/>
          <a:p>
            <a:pPr algn="ctr"/>
            <a:r>
              <a:rPr lang="en-US" dirty="0" smtClean="0">
                <a:solidFill>
                  <a:schemeClr val="bg1"/>
                </a:solidFill>
              </a:rPr>
              <a:t>Estimated groundwater table</a:t>
            </a:r>
            <a:endParaRPr lang="en-US" dirty="0">
              <a:solidFill>
                <a:schemeClr val="bg1"/>
              </a:solidFill>
            </a:endParaRPr>
          </a:p>
        </p:txBody>
      </p:sp>
      <p:cxnSp>
        <p:nvCxnSpPr>
          <p:cNvPr id="23" name="Straight Arrow Connector 22"/>
          <p:cNvCxnSpPr>
            <a:stCxn id="27" idx="2"/>
          </p:cNvCxnSpPr>
          <p:nvPr/>
        </p:nvCxnSpPr>
        <p:spPr>
          <a:xfrm>
            <a:off x="7813329" y="4783400"/>
            <a:ext cx="762953" cy="8794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138959" y="4414068"/>
            <a:ext cx="1348740" cy="369332"/>
          </a:xfrm>
          <a:prstGeom prst="rect">
            <a:avLst/>
          </a:prstGeom>
          <a:solidFill>
            <a:schemeClr val="tx1"/>
          </a:solidFill>
        </p:spPr>
        <p:txBody>
          <a:bodyPr wrap="square" rtlCol="0">
            <a:spAutoFit/>
          </a:bodyPr>
          <a:lstStyle/>
          <a:p>
            <a:pPr algn="ctr"/>
            <a:r>
              <a:rPr lang="en-US" dirty="0" smtClean="0">
                <a:solidFill>
                  <a:schemeClr val="bg1"/>
                </a:solidFill>
              </a:rPr>
              <a:t>HWY 50</a:t>
            </a:r>
            <a:endParaRPr lang="en-US" dirty="0">
              <a:solidFill>
                <a:schemeClr val="bg1"/>
              </a:solidFill>
            </a:endParaRPr>
          </a:p>
        </p:txBody>
      </p:sp>
      <p:pic>
        <p:nvPicPr>
          <p:cNvPr id="12" name="Picture 10" descr="USGS - science for a changing wor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4162" y="167242"/>
            <a:ext cx="1219200" cy="493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34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GW Monitoring near Mark Twain Estates</a:t>
            </a:r>
            <a:endParaRPr lang="en-US" dirty="0"/>
          </a:p>
        </p:txBody>
      </p:sp>
      <p:pic>
        <p:nvPicPr>
          <p:cNvPr id="4" name="Picture 3"/>
          <p:cNvPicPr>
            <a:picLocks noChangeAspect="1"/>
          </p:cNvPicPr>
          <p:nvPr/>
        </p:nvPicPr>
        <p:blipFill>
          <a:blip r:embed="rId2"/>
          <a:stretch>
            <a:fillRect/>
          </a:stretch>
        </p:blipFill>
        <p:spPr>
          <a:xfrm>
            <a:off x="645952" y="1600200"/>
            <a:ext cx="7515923" cy="4696623"/>
          </a:xfrm>
          <a:prstGeom prst="rect">
            <a:avLst/>
          </a:prstGeom>
        </p:spPr>
      </p:pic>
      <p:grpSp>
        <p:nvGrpSpPr>
          <p:cNvPr id="10" name="Group 9"/>
          <p:cNvGrpSpPr/>
          <p:nvPr/>
        </p:nvGrpSpPr>
        <p:grpSpPr>
          <a:xfrm>
            <a:off x="3258355" y="2618567"/>
            <a:ext cx="2986459" cy="1090549"/>
            <a:chOff x="3258355" y="2618567"/>
            <a:chExt cx="2986459" cy="1090549"/>
          </a:xfrm>
        </p:grpSpPr>
        <p:cxnSp>
          <p:nvCxnSpPr>
            <p:cNvPr id="6" name="Straight Arrow Connector 5"/>
            <p:cNvCxnSpPr/>
            <p:nvPr/>
          </p:nvCxnSpPr>
          <p:spPr>
            <a:xfrm flipH="1">
              <a:off x="3644722" y="2987899"/>
              <a:ext cx="927278" cy="721217"/>
            </a:xfrm>
            <a:prstGeom prst="straightConnector1">
              <a:avLst/>
            </a:prstGeom>
            <a:ln w="539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258355" y="2618567"/>
              <a:ext cx="2986459" cy="369332"/>
            </a:xfrm>
            <a:prstGeom prst="rect">
              <a:avLst/>
            </a:prstGeom>
            <a:noFill/>
          </p:spPr>
          <p:txBody>
            <a:bodyPr wrap="none" rtlCol="0">
              <a:spAutoFit/>
            </a:bodyPr>
            <a:lstStyle/>
            <a:p>
              <a:r>
                <a:rPr lang="en-US" dirty="0" smtClean="0">
                  <a:solidFill>
                    <a:schemeClr val="bg1"/>
                  </a:solidFill>
                </a:rPr>
                <a:t>Mark Twain Community Center</a:t>
              </a:r>
              <a:endParaRPr lang="en-US" dirty="0">
                <a:solidFill>
                  <a:schemeClr val="bg1"/>
                </a:solidFill>
              </a:endParaRPr>
            </a:p>
          </p:txBody>
        </p:sp>
      </p:grpSp>
      <p:pic>
        <p:nvPicPr>
          <p:cNvPr id="8" name="Picture 10" descr="USGS - science for a changing wor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4162" y="174104"/>
            <a:ext cx="1219200" cy="493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92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82674" y="1165224"/>
            <a:ext cx="7412252" cy="5530680"/>
          </a:xfrm>
          <a:prstGeom prst="rect">
            <a:avLst/>
          </a:prstGeom>
        </p:spPr>
      </p:pic>
      <p:sp>
        <p:nvSpPr>
          <p:cNvPr id="5" name="Title 1"/>
          <p:cNvSpPr txBox="1">
            <a:spLocks/>
          </p:cNvSpPr>
          <p:nvPr/>
        </p:nvSpPr>
        <p:spPr>
          <a:xfrm>
            <a:off x="457200" y="147638"/>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pPr algn="ctr"/>
            <a:r>
              <a:rPr lang="en-US" smtClean="0"/>
              <a:t>Drought Impacts 2012-2016</a:t>
            </a:r>
            <a:endParaRPr lang="en-US" dirty="0"/>
          </a:p>
        </p:txBody>
      </p:sp>
      <p:sp>
        <p:nvSpPr>
          <p:cNvPr id="6" name="Rectangle 5"/>
          <p:cNvSpPr/>
          <p:nvPr/>
        </p:nvSpPr>
        <p:spPr>
          <a:xfrm>
            <a:off x="7013697" y="2979774"/>
            <a:ext cx="684927" cy="282125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8521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02554" y="1123311"/>
            <a:ext cx="7533913" cy="5609490"/>
          </a:xfrm>
          <a:prstGeom prst="rect">
            <a:avLst/>
          </a:prstGeom>
        </p:spPr>
      </p:pic>
      <p:sp>
        <p:nvSpPr>
          <p:cNvPr id="2" name="Title 1"/>
          <p:cNvSpPr>
            <a:spLocks noGrp="1"/>
          </p:cNvSpPr>
          <p:nvPr>
            <p:ph type="title"/>
          </p:nvPr>
        </p:nvSpPr>
        <p:spPr>
          <a:xfrm>
            <a:off x="457200" y="147638"/>
            <a:ext cx="8229600" cy="1143000"/>
          </a:xfrm>
        </p:spPr>
        <p:txBody>
          <a:bodyPr anchor="ctr"/>
          <a:lstStyle/>
          <a:p>
            <a:pPr algn="ctr"/>
            <a:r>
              <a:rPr lang="en-US" dirty="0" smtClean="0"/>
              <a:t>Drought Impacts 2012-2016</a:t>
            </a:r>
            <a:endParaRPr lang="en-US" dirty="0"/>
          </a:p>
        </p:txBody>
      </p:sp>
      <p:grpSp>
        <p:nvGrpSpPr>
          <p:cNvPr id="9" name="Group 8"/>
          <p:cNvGrpSpPr/>
          <p:nvPr/>
        </p:nvGrpSpPr>
        <p:grpSpPr>
          <a:xfrm>
            <a:off x="2791198" y="2347002"/>
            <a:ext cx="4229035" cy="1458082"/>
            <a:chOff x="2550017" y="2356834"/>
            <a:chExt cx="4229035" cy="1458082"/>
          </a:xfrm>
        </p:grpSpPr>
        <p:sp>
          <p:nvSpPr>
            <p:cNvPr id="8" name="TextBox 7"/>
            <p:cNvSpPr txBox="1"/>
            <p:nvPr/>
          </p:nvSpPr>
          <p:spPr>
            <a:xfrm>
              <a:off x="4623531" y="2808970"/>
              <a:ext cx="1556836" cy="369332"/>
            </a:xfrm>
            <a:prstGeom prst="rect">
              <a:avLst/>
            </a:prstGeom>
            <a:noFill/>
          </p:spPr>
          <p:txBody>
            <a:bodyPr wrap="none" rtlCol="0">
              <a:spAutoFit/>
            </a:bodyPr>
            <a:lstStyle/>
            <a:p>
              <a:r>
                <a:rPr lang="en-US" dirty="0" smtClean="0">
                  <a:solidFill>
                    <a:schemeClr val="bg1"/>
                  </a:solidFill>
                </a:rPr>
                <a:t>~</a:t>
              </a:r>
              <a:r>
                <a:rPr lang="en-US" dirty="0" smtClean="0">
                  <a:solidFill>
                    <a:schemeClr val="bg1"/>
                  </a:solidFill>
                </a:rPr>
                <a:t>3.0 </a:t>
              </a:r>
              <a:r>
                <a:rPr lang="en-US" dirty="0" err="1" smtClean="0">
                  <a:solidFill>
                    <a:schemeClr val="bg1"/>
                  </a:solidFill>
                </a:rPr>
                <a:t>ft</a:t>
              </a:r>
              <a:r>
                <a:rPr lang="en-US" dirty="0" smtClean="0">
                  <a:solidFill>
                    <a:schemeClr val="bg1"/>
                  </a:solidFill>
                </a:rPr>
                <a:t> decline</a:t>
              </a:r>
              <a:endParaRPr lang="en-US" dirty="0">
                <a:solidFill>
                  <a:schemeClr val="bg1"/>
                </a:solidFill>
              </a:endParaRPr>
            </a:p>
          </p:txBody>
        </p:sp>
        <p:cxnSp>
          <p:nvCxnSpPr>
            <p:cNvPr id="10" name="Straight Arrow Connector 9"/>
            <p:cNvCxnSpPr/>
            <p:nvPr/>
          </p:nvCxnSpPr>
          <p:spPr>
            <a:xfrm>
              <a:off x="2550017" y="2356834"/>
              <a:ext cx="4229035" cy="1458082"/>
            </a:xfrm>
            <a:prstGeom prst="straightConnector1">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1849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Revised Monitoring Plan for Mark Twain</a:t>
            </a:r>
            <a:endParaRPr lang="en-US" dirty="0"/>
          </a:p>
        </p:txBody>
      </p:sp>
      <p:pic>
        <p:nvPicPr>
          <p:cNvPr id="4" name="Content Placeholder 3"/>
          <p:cNvPicPr>
            <a:picLocks noGrp="1" noChangeAspect="1"/>
          </p:cNvPicPr>
          <p:nvPr>
            <p:ph idx="1"/>
          </p:nvPr>
        </p:nvPicPr>
        <p:blipFill>
          <a:blip r:embed="rId2"/>
          <a:stretch>
            <a:fillRect/>
          </a:stretch>
        </p:blipFill>
        <p:spPr>
          <a:xfrm>
            <a:off x="457200" y="2178368"/>
            <a:ext cx="8229600" cy="4489972"/>
          </a:xfrm>
          <a:prstGeom prst="rect">
            <a:avLst/>
          </a:prstGeom>
        </p:spPr>
      </p:pic>
      <p:sp>
        <p:nvSpPr>
          <p:cNvPr id="5" name="Oval 4"/>
          <p:cNvSpPr/>
          <p:nvPr/>
        </p:nvSpPr>
        <p:spPr>
          <a:xfrm>
            <a:off x="3739978" y="5873578"/>
            <a:ext cx="205946" cy="19770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5605848" y="3678194"/>
            <a:ext cx="205946" cy="19770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6159842" y="5836507"/>
            <a:ext cx="205946" cy="19770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1280981" y="2912074"/>
            <a:ext cx="205946" cy="19770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3443413" y="4127155"/>
            <a:ext cx="205946" cy="19770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7912440" y="3010928"/>
            <a:ext cx="205946" cy="19770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p:nvSpPr>
        <p:spPr>
          <a:xfrm>
            <a:off x="8015413" y="5774724"/>
            <a:ext cx="205946" cy="19770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ntent Placeholder 2"/>
          <p:cNvSpPr txBox="1">
            <a:spLocks/>
          </p:cNvSpPr>
          <p:nvPr/>
        </p:nvSpPr>
        <p:spPr>
          <a:xfrm>
            <a:off x="490759" y="1173798"/>
            <a:ext cx="8377015" cy="4525963"/>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r>
              <a:rPr lang="en-US" dirty="0" smtClean="0"/>
              <a:t>Target 7-8 domestic wells for monthly monitoring</a:t>
            </a:r>
          </a:p>
          <a:p>
            <a:r>
              <a:rPr lang="en-US" dirty="0" smtClean="0"/>
              <a:t>Deploy 1 continuous pressure transducer (potentially need more)</a:t>
            </a:r>
            <a:endParaRPr lang="en-US" dirty="0"/>
          </a:p>
        </p:txBody>
      </p:sp>
      <p:grpSp>
        <p:nvGrpSpPr>
          <p:cNvPr id="17" name="Group 16"/>
          <p:cNvGrpSpPr/>
          <p:nvPr/>
        </p:nvGrpSpPr>
        <p:grpSpPr>
          <a:xfrm>
            <a:off x="137853" y="6071286"/>
            <a:ext cx="1952625" cy="646331"/>
            <a:chOff x="137853" y="6071286"/>
            <a:chExt cx="1952625" cy="646331"/>
          </a:xfrm>
        </p:grpSpPr>
        <p:sp>
          <p:nvSpPr>
            <p:cNvPr id="3" name="TextBox 2"/>
            <p:cNvSpPr txBox="1"/>
            <p:nvPr/>
          </p:nvSpPr>
          <p:spPr>
            <a:xfrm>
              <a:off x="137853" y="6071286"/>
              <a:ext cx="1952625" cy="646331"/>
            </a:xfrm>
            <a:prstGeom prst="rect">
              <a:avLst/>
            </a:prstGeom>
            <a:solidFill>
              <a:schemeClr val="tx1"/>
            </a:solidFill>
          </p:spPr>
          <p:txBody>
            <a:bodyPr wrap="square" rtlCol="0">
              <a:spAutoFit/>
            </a:bodyPr>
            <a:lstStyle/>
            <a:p>
              <a:r>
                <a:rPr lang="en-US" dirty="0" smtClean="0">
                  <a:solidFill>
                    <a:schemeClr val="bg1"/>
                  </a:solidFill>
                </a:rPr>
                <a:t>    USGS Site</a:t>
              </a:r>
            </a:p>
            <a:p>
              <a:r>
                <a:rPr lang="en-US" dirty="0" smtClean="0">
                  <a:solidFill>
                    <a:schemeClr val="bg1"/>
                  </a:solidFill>
                </a:rPr>
                <a:t>    Proposed Site</a:t>
              </a:r>
              <a:endParaRPr lang="en-US" dirty="0">
                <a:solidFill>
                  <a:schemeClr val="bg1"/>
                </a:solidFill>
              </a:endParaRPr>
            </a:p>
          </p:txBody>
        </p:sp>
        <p:sp>
          <p:nvSpPr>
            <p:cNvPr id="15" name="Oval 14"/>
            <p:cNvSpPr/>
            <p:nvPr/>
          </p:nvSpPr>
          <p:spPr>
            <a:xfrm>
              <a:off x="220231" y="6206692"/>
              <a:ext cx="205946" cy="19770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220231" y="6462154"/>
              <a:ext cx="205946" cy="19770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Oval 17"/>
          <p:cNvSpPr/>
          <p:nvPr/>
        </p:nvSpPr>
        <p:spPr>
          <a:xfrm>
            <a:off x="1484870" y="5737653"/>
            <a:ext cx="205946" cy="19770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992463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Revised Monitoring Plan for Mark Twain</a:t>
            </a:r>
          </a:p>
        </p:txBody>
      </p:sp>
      <p:pic>
        <p:nvPicPr>
          <p:cNvPr id="4" name="Content Placeholder 3"/>
          <p:cNvPicPr>
            <a:picLocks noGrp="1" noChangeAspect="1"/>
          </p:cNvPicPr>
          <p:nvPr>
            <p:ph idx="1"/>
          </p:nvPr>
        </p:nvPicPr>
        <p:blipFill>
          <a:blip r:embed="rId2"/>
          <a:stretch>
            <a:fillRect/>
          </a:stretch>
        </p:blipFill>
        <p:spPr>
          <a:xfrm>
            <a:off x="620006" y="1831040"/>
            <a:ext cx="8229600" cy="4489972"/>
          </a:xfrm>
          <a:prstGeom prst="rect">
            <a:avLst/>
          </a:prstGeom>
        </p:spPr>
      </p:pic>
      <p:sp>
        <p:nvSpPr>
          <p:cNvPr id="7" name="Oval 6"/>
          <p:cNvSpPr/>
          <p:nvPr/>
        </p:nvSpPr>
        <p:spPr>
          <a:xfrm>
            <a:off x="3857647" y="5509437"/>
            <a:ext cx="205946" cy="19770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ntent Placeholder 2"/>
          <p:cNvSpPr txBox="1">
            <a:spLocks/>
          </p:cNvSpPr>
          <p:nvPr/>
        </p:nvSpPr>
        <p:spPr>
          <a:xfrm>
            <a:off x="490759" y="1173798"/>
            <a:ext cx="8377015" cy="4525963"/>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r>
              <a:rPr lang="en-US" dirty="0" smtClean="0"/>
              <a:t>Data from current monitoring well</a:t>
            </a:r>
            <a:endParaRPr lang="en-US" dirty="0"/>
          </a:p>
        </p:txBody>
      </p:sp>
      <p:sp>
        <p:nvSpPr>
          <p:cNvPr id="3" name="TextBox 2"/>
          <p:cNvSpPr txBox="1"/>
          <p:nvPr/>
        </p:nvSpPr>
        <p:spPr>
          <a:xfrm>
            <a:off x="3137212" y="4395530"/>
            <a:ext cx="1658595" cy="646331"/>
          </a:xfrm>
          <a:prstGeom prst="rect">
            <a:avLst/>
          </a:prstGeom>
          <a:noFill/>
        </p:spPr>
        <p:txBody>
          <a:bodyPr wrap="none" rtlCol="0">
            <a:spAutoFit/>
          </a:bodyPr>
          <a:lstStyle/>
          <a:p>
            <a:pPr algn="ctr"/>
            <a:r>
              <a:rPr lang="en-US" dirty="0" smtClean="0"/>
              <a:t>Monitoring Well</a:t>
            </a:r>
          </a:p>
          <a:p>
            <a:pPr algn="ctr"/>
            <a:r>
              <a:rPr lang="en-US" dirty="0" smtClean="0"/>
              <a:t> WWW</a:t>
            </a:r>
          </a:p>
        </p:txBody>
      </p:sp>
      <p:cxnSp>
        <p:nvCxnSpPr>
          <p:cNvPr id="8" name="Straight Arrow Connector 7"/>
          <p:cNvCxnSpPr/>
          <p:nvPr/>
        </p:nvCxnSpPr>
        <p:spPr>
          <a:xfrm>
            <a:off x="3960620" y="5031251"/>
            <a:ext cx="0" cy="390601"/>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2116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ctr"/>
            <a:r>
              <a:rPr lang="en-US" dirty="0" smtClean="0"/>
              <a:t>Mark Twain Water-level Monitoring</a:t>
            </a:r>
            <a:endParaRPr lang="en-US" dirty="0"/>
          </a:p>
        </p:txBody>
      </p:sp>
      <p:pic>
        <p:nvPicPr>
          <p:cNvPr id="4" name="Picture 3"/>
          <p:cNvPicPr>
            <a:picLocks noChangeAspect="1"/>
          </p:cNvPicPr>
          <p:nvPr/>
        </p:nvPicPr>
        <p:blipFill>
          <a:blip r:embed="rId3"/>
          <a:stretch>
            <a:fillRect/>
          </a:stretch>
        </p:blipFill>
        <p:spPr>
          <a:xfrm>
            <a:off x="1397765" y="1216217"/>
            <a:ext cx="7580825" cy="5641784"/>
          </a:xfrm>
          <a:prstGeom prst="rect">
            <a:avLst/>
          </a:prstGeom>
        </p:spPr>
      </p:pic>
    </p:spTree>
    <p:extLst>
      <p:ext uri="{BB962C8B-B14F-4D97-AF65-F5344CB8AC3E}">
        <p14:creationId xmlns:p14="http://schemas.microsoft.com/office/powerpoint/2010/main" val="9698231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Mark Twain Subdivision Monitoring</a:t>
            </a:r>
            <a:endParaRPr lang="en-US" dirty="0"/>
          </a:p>
        </p:txBody>
      </p:sp>
      <p:pic>
        <p:nvPicPr>
          <p:cNvPr id="4" name="Content Placeholder 3"/>
          <p:cNvPicPr>
            <a:picLocks noGrp="1" noChangeAspect="1"/>
          </p:cNvPicPr>
          <p:nvPr>
            <p:ph idx="1"/>
          </p:nvPr>
        </p:nvPicPr>
        <p:blipFill>
          <a:blip r:embed="rId2"/>
          <a:stretch>
            <a:fillRect/>
          </a:stretch>
        </p:blipFill>
        <p:spPr>
          <a:xfrm>
            <a:off x="161362" y="2232158"/>
            <a:ext cx="8229600" cy="4489972"/>
          </a:xfrm>
          <a:prstGeom prst="rect">
            <a:avLst/>
          </a:prstGeom>
        </p:spPr>
      </p:pic>
      <p:sp>
        <p:nvSpPr>
          <p:cNvPr id="6" name="Oval 5"/>
          <p:cNvSpPr/>
          <p:nvPr/>
        </p:nvSpPr>
        <p:spPr>
          <a:xfrm>
            <a:off x="5310010" y="3731984"/>
            <a:ext cx="205946" cy="19770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ntent Placeholder 2"/>
          <p:cNvSpPr txBox="1">
            <a:spLocks/>
          </p:cNvSpPr>
          <p:nvPr/>
        </p:nvSpPr>
        <p:spPr>
          <a:xfrm>
            <a:off x="490759" y="1173798"/>
            <a:ext cx="8377015" cy="4525963"/>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r>
              <a:rPr lang="en-US" dirty="0" smtClean="0"/>
              <a:t>Target 7-8 domestic wells for monthly monitoring</a:t>
            </a:r>
          </a:p>
          <a:p>
            <a:r>
              <a:rPr lang="en-US" dirty="0" smtClean="0"/>
              <a:t>Deploy 1 continuous pressure transducer (potentially need more)</a:t>
            </a:r>
            <a:endParaRPr lang="en-US" dirty="0"/>
          </a:p>
        </p:txBody>
      </p:sp>
      <p:sp>
        <p:nvSpPr>
          <p:cNvPr id="8" name="TextBox 7"/>
          <p:cNvSpPr txBox="1"/>
          <p:nvPr/>
        </p:nvSpPr>
        <p:spPr>
          <a:xfrm>
            <a:off x="4596904" y="2917326"/>
            <a:ext cx="1658595" cy="646331"/>
          </a:xfrm>
          <a:prstGeom prst="rect">
            <a:avLst/>
          </a:prstGeom>
          <a:noFill/>
        </p:spPr>
        <p:txBody>
          <a:bodyPr wrap="none" rtlCol="0">
            <a:spAutoFit/>
          </a:bodyPr>
          <a:lstStyle/>
          <a:p>
            <a:pPr algn="ctr"/>
            <a:r>
              <a:rPr lang="en-US" dirty="0" smtClean="0"/>
              <a:t>Monitoring Well</a:t>
            </a:r>
          </a:p>
          <a:p>
            <a:pPr algn="ctr"/>
            <a:r>
              <a:rPr lang="en-US" dirty="0" smtClean="0"/>
              <a:t> </a:t>
            </a:r>
          </a:p>
        </p:txBody>
      </p:sp>
      <p:cxnSp>
        <p:nvCxnSpPr>
          <p:cNvPr id="9" name="Straight Arrow Connector 8"/>
          <p:cNvCxnSpPr/>
          <p:nvPr/>
        </p:nvCxnSpPr>
        <p:spPr>
          <a:xfrm>
            <a:off x="5426202" y="3271794"/>
            <a:ext cx="0" cy="390601"/>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34147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779059" y="2936850"/>
            <a:ext cx="5275729" cy="3921150"/>
          </a:xfrm>
          <a:prstGeom prst="rect">
            <a:avLst/>
          </a:prstGeom>
        </p:spPr>
      </p:pic>
      <p:sp>
        <p:nvSpPr>
          <p:cNvPr id="2" name="Title 1"/>
          <p:cNvSpPr>
            <a:spLocks noGrp="1"/>
          </p:cNvSpPr>
          <p:nvPr>
            <p:ph type="title"/>
          </p:nvPr>
        </p:nvSpPr>
        <p:spPr/>
        <p:txBody>
          <a:bodyPr anchor="ctr"/>
          <a:lstStyle/>
          <a:p>
            <a:r>
              <a:rPr lang="en-US" dirty="0" smtClean="0"/>
              <a:t>Separate Aquifers?</a:t>
            </a:r>
            <a:endParaRPr lang="en-US" dirty="0"/>
          </a:p>
        </p:txBody>
      </p:sp>
      <p:sp>
        <p:nvSpPr>
          <p:cNvPr id="3" name="Content Placeholder 2"/>
          <p:cNvSpPr>
            <a:spLocks noGrp="1"/>
          </p:cNvSpPr>
          <p:nvPr>
            <p:ph idx="1"/>
          </p:nvPr>
        </p:nvSpPr>
        <p:spPr>
          <a:xfrm>
            <a:off x="152400" y="1552057"/>
            <a:ext cx="8229600" cy="4525963"/>
          </a:xfrm>
        </p:spPr>
        <p:txBody>
          <a:bodyPr>
            <a:normAutofit/>
          </a:bodyPr>
          <a:lstStyle/>
          <a:p>
            <a:r>
              <a:rPr lang="en-US" sz="1800" dirty="0" smtClean="0"/>
              <a:t>Total well depth 325 feet </a:t>
            </a:r>
          </a:p>
          <a:p>
            <a:r>
              <a:rPr lang="en-US" sz="1800" dirty="0" smtClean="0"/>
              <a:t>Separated by brown clay layer at 205-235 </a:t>
            </a:r>
            <a:r>
              <a:rPr lang="en-US" sz="1800" dirty="0" err="1" smtClean="0"/>
              <a:t>ft</a:t>
            </a:r>
            <a:r>
              <a:rPr lang="en-US" sz="1800" dirty="0" smtClean="0"/>
              <a:t> below land surface</a:t>
            </a:r>
          </a:p>
          <a:p>
            <a:r>
              <a:rPr lang="en-US" sz="1800" dirty="0" smtClean="0"/>
              <a:t>Water-level has declined only 2 </a:t>
            </a:r>
            <a:r>
              <a:rPr lang="en-US" sz="1800" dirty="0" err="1"/>
              <a:t>f</a:t>
            </a:r>
            <a:r>
              <a:rPr lang="en-US" sz="1800" dirty="0" err="1" smtClean="0"/>
              <a:t>t</a:t>
            </a:r>
            <a:r>
              <a:rPr lang="en-US" sz="1800" dirty="0" smtClean="0"/>
              <a:t> since 1982</a:t>
            </a:r>
          </a:p>
          <a:p>
            <a:r>
              <a:rPr lang="en-US" sz="1800" dirty="0" smtClean="0"/>
              <a:t>Several feet of recovery observed with most recent measurement</a:t>
            </a:r>
          </a:p>
        </p:txBody>
      </p:sp>
      <p:pic>
        <p:nvPicPr>
          <p:cNvPr id="6" name="Picture 5"/>
          <p:cNvPicPr>
            <a:picLocks noChangeAspect="1"/>
          </p:cNvPicPr>
          <p:nvPr/>
        </p:nvPicPr>
        <p:blipFill>
          <a:blip r:embed="rId4"/>
          <a:stretch>
            <a:fillRect/>
          </a:stretch>
        </p:blipFill>
        <p:spPr>
          <a:xfrm>
            <a:off x="4935794" y="76942"/>
            <a:ext cx="3979606" cy="1767566"/>
          </a:xfrm>
          <a:prstGeom prst="rect">
            <a:avLst/>
          </a:prstGeom>
        </p:spPr>
      </p:pic>
    </p:spTree>
    <p:extLst>
      <p:ext uri="{BB962C8B-B14F-4D97-AF65-F5344CB8AC3E}">
        <p14:creationId xmlns:p14="http://schemas.microsoft.com/office/powerpoint/2010/main" val="2463725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362"/>
            <a:ext cx="8229600" cy="1143000"/>
          </a:xfrm>
        </p:spPr>
        <p:txBody>
          <a:bodyPr anchor="ctr"/>
          <a:lstStyle/>
          <a:p>
            <a:r>
              <a:rPr lang="en-US" dirty="0" smtClean="0"/>
              <a:t>Mark Twain Subdivision Monitoring</a:t>
            </a:r>
            <a:endParaRPr lang="en-US" dirty="0"/>
          </a:p>
        </p:txBody>
      </p:sp>
      <p:pic>
        <p:nvPicPr>
          <p:cNvPr id="4" name="Content Placeholder 3"/>
          <p:cNvPicPr>
            <a:picLocks noGrp="1" noChangeAspect="1"/>
          </p:cNvPicPr>
          <p:nvPr>
            <p:ph idx="1"/>
          </p:nvPr>
        </p:nvPicPr>
        <p:blipFill>
          <a:blip r:embed="rId3"/>
          <a:stretch>
            <a:fillRect/>
          </a:stretch>
        </p:blipFill>
        <p:spPr>
          <a:xfrm>
            <a:off x="161363" y="2232158"/>
            <a:ext cx="8229600" cy="4489972"/>
          </a:xfrm>
          <a:prstGeom prst="rect">
            <a:avLst/>
          </a:prstGeom>
        </p:spPr>
      </p:pic>
      <p:sp>
        <p:nvSpPr>
          <p:cNvPr id="5" name="Oval 4"/>
          <p:cNvSpPr/>
          <p:nvPr/>
        </p:nvSpPr>
        <p:spPr>
          <a:xfrm>
            <a:off x="3453666" y="5780223"/>
            <a:ext cx="205946" cy="19770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ntent Placeholder 2"/>
          <p:cNvSpPr txBox="1">
            <a:spLocks/>
          </p:cNvSpPr>
          <p:nvPr/>
        </p:nvSpPr>
        <p:spPr>
          <a:xfrm>
            <a:off x="490760" y="792798"/>
            <a:ext cx="8229600" cy="4525963"/>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r>
              <a:rPr lang="en-US" dirty="0" smtClean="0"/>
              <a:t>Nevada Division of Water Resources Well Database used to identify wells that have been deepened or re-drilled</a:t>
            </a:r>
          </a:p>
          <a:p>
            <a:r>
              <a:rPr lang="en-US" dirty="0"/>
              <a:t>Location of well deepened in 2015</a:t>
            </a:r>
            <a:endParaRPr lang="en-US" dirty="0" smtClean="0"/>
          </a:p>
          <a:p>
            <a:r>
              <a:rPr lang="en-US" dirty="0" smtClean="0"/>
              <a:t>However, water-level stable at 182 feet (5 measurements)</a:t>
            </a:r>
          </a:p>
        </p:txBody>
      </p:sp>
      <p:sp>
        <p:nvSpPr>
          <p:cNvPr id="6" name="Oval 5"/>
          <p:cNvSpPr/>
          <p:nvPr/>
        </p:nvSpPr>
        <p:spPr>
          <a:xfrm>
            <a:off x="2624991" y="5776412"/>
            <a:ext cx="205946" cy="19770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1275751" y="5036024"/>
            <a:ext cx="3033972" cy="369332"/>
          </a:xfrm>
          <a:prstGeom prst="rect">
            <a:avLst/>
          </a:prstGeom>
          <a:solidFill>
            <a:schemeClr val="tx1"/>
          </a:solidFill>
        </p:spPr>
        <p:txBody>
          <a:bodyPr wrap="none" rtlCol="0">
            <a:spAutoFit/>
          </a:bodyPr>
          <a:lstStyle/>
          <a:p>
            <a:r>
              <a:rPr lang="en-US" dirty="0" smtClean="0">
                <a:solidFill>
                  <a:schemeClr val="bg1"/>
                </a:solidFill>
              </a:rPr>
              <a:t>Well Deepened on 10/22/15 </a:t>
            </a:r>
            <a:endParaRPr lang="en-US" dirty="0">
              <a:solidFill>
                <a:schemeClr val="bg1"/>
              </a:solidFill>
            </a:endParaRPr>
          </a:p>
        </p:txBody>
      </p:sp>
      <p:cxnSp>
        <p:nvCxnSpPr>
          <p:cNvPr id="8" name="Straight Arrow Connector 7"/>
          <p:cNvCxnSpPr/>
          <p:nvPr/>
        </p:nvCxnSpPr>
        <p:spPr>
          <a:xfrm>
            <a:off x="2624991" y="5428217"/>
            <a:ext cx="102974" cy="32533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69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Results Mark Twain Monitoring</a:t>
            </a:r>
            <a:endParaRPr lang="en-US" dirty="0"/>
          </a:p>
        </p:txBody>
      </p:sp>
      <p:sp>
        <p:nvSpPr>
          <p:cNvPr id="3" name="Content Placeholder 2"/>
          <p:cNvSpPr>
            <a:spLocks noGrp="1"/>
          </p:cNvSpPr>
          <p:nvPr>
            <p:ph idx="1"/>
          </p:nvPr>
        </p:nvSpPr>
        <p:spPr/>
        <p:txBody>
          <a:bodyPr/>
          <a:lstStyle/>
          <a:p>
            <a:r>
              <a:rPr lang="en-US" dirty="0" smtClean="0"/>
              <a:t>Well logs indicate potentially multiple aquifers in the area</a:t>
            </a:r>
          </a:p>
          <a:p>
            <a:pPr lvl="1"/>
            <a:r>
              <a:rPr lang="en-US" dirty="0" smtClean="0"/>
              <a:t>Clay layers between 120-225 ft bls of varying thickness</a:t>
            </a:r>
          </a:p>
          <a:p>
            <a:pPr lvl="1"/>
            <a:r>
              <a:rPr lang="en-US" dirty="0" smtClean="0"/>
              <a:t>Deep wells completed in fractured Andesite layer &gt;200 ft bls</a:t>
            </a:r>
          </a:p>
          <a:p>
            <a:pPr marL="0" indent="0">
              <a:buNone/>
            </a:pPr>
            <a:endParaRPr lang="en-US" dirty="0"/>
          </a:p>
          <a:p>
            <a:r>
              <a:rPr lang="en-US" dirty="0" smtClean="0"/>
              <a:t>Are water-level fluctuations and dry wells isolated to one aquifer and in one area?</a:t>
            </a:r>
          </a:p>
          <a:p>
            <a:endParaRPr lang="en-US" dirty="0" smtClean="0"/>
          </a:p>
          <a:p>
            <a:r>
              <a:rPr lang="en-US" dirty="0" smtClean="0"/>
              <a:t>Locally heavy domestic use could potentially result in water level declines in nearby domestic wells. (Isolated area)</a:t>
            </a:r>
            <a:endParaRPr lang="en-US" dirty="0"/>
          </a:p>
        </p:txBody>
      </p:sp>
    </p:spTree>
    <p:extLst>
      <p:ext uri="{BB962C8B-B14F-4D97-AF65-F5344CB8AC3E}">
        <p14:creationId xmlns:p14="http://schemas.microsoft.com/office/powerpoint/2010/main" val="27922201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a:t>
            </a:r>
            <a:r>
              <a:rPr lang="en-US" dirty="0" smtClean="0"/>
              <a:t>ater-level conditions in VC Highlands</a:t>
            </a:r>
            <a:endParaRPr lang="en-US" dirty="0"/>
          </a:p>
        </p:txBody>
      </p:sp>
      <p:sp>
        <p:nvSpPr>
          <p:cNvPr id="3" name="Content Placeholder 2"/>
          <p:cNvSpPr>
            <a:spLocks noGrp="1"/>
          </p:cNvSpPr>
          <p:nvPr>
            <p:ph idx="1"/>
          </p:nvPr>
        </p:nvSpPr>
        <p:spPr/>
        <p:txBody>
          <a:bodyPr/>
          <a:lstStyle/>
          <a:p>
            <a:r>
              <a:rPr lang="en-US" dirty="0" smtClean="0"/>
              <a:t>USGS currently monitors two wells in the VC Highlands</a:t>
            </a:r>
          </a:p>
          <a:p>
            <a:pPr lvl="1"/>
            <a:r>
              <a:rPr lang="en-US" dirty="0" smtClean="0"/>
              <a:t>Annual frequency for Nevada Division of Water-Resources</a:t>
            </a:r>
          </a:p>
          <a:p>
            <a:pPr lvl="1"/>
            <a:endParaRPr lang="en-US" dirty="0"/>
          </a:p>
          <a:p>
            <a:r>
              <a:rPr lang="en-US" dirty="0" smtClean="0"/>
              <a:t>Water-level declines noticed during a recent review of data.</a:t>
            </a:r>
          </a:p>
          <a:p>
            <a:endParaRPr lang="en-US" dirty="0"/>
          </a:p>
          <a:p>
            <a:endParaRPr lang="en-US" dirty="0" smtClean="0"/>
          </a:p>
          <a:p>
            <a:endParaRPr lang="en-US" dirty="0"/>
          </a:p>
        </p:txBody>
      </p:sp>
      <p:pic>
        <p:nvPicPr>
          <p:cNvPr id="4" name="Picture 3"/>
          <p:cNvPicPr>
            <a:picLocks noChangeAspect="1"/>
          </p:cNvPicPr>
          <p:nvPr/>
        </p:nvPicPr>
        <p:blipFill>
          <a:blip r:embed="rId2"/>
          <a:stretch>
            <a:fillRect/>
          </a:stretch>
        </p:blipFill>
        <p:spPr>
          <a:xfrm>
            <a:off x="2466339" y="3335628"/>
            <a:ext cx="4211322" cy="3286460"/>
          </a:xfrm>
          <a:prstGeom prst="rect">
            <a:avLst/>
          </a:prstGeom>
        </p:spPr>
      </p:pic>
    </p:spTree>
    <p:extLst>
      <p:ext uri="{BB962C8B-B14F-4D97-AF65-F5344CB8AC3E}">
        <p14:creationId xmlns:p14="http://schemas.microsoft.com/office/powerpoint/2010/main" val="42775339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 name="Picture 5"/>
          <p:cNvPicPr>
            <a:picLocks noChangeAspect="1"/>
          </p:cNvPicPr>
          <p:nvPr/>
        </p:nvPicPr>
        <p:blipFill>
          <a:blip r:embed="rId3"/>
          <a:stretch>
            <a:fillRect/>
          </a:stretch>
        </p:blipFill>
        <p:spPr>
          <a:xfrm>
            <a:off x="-144338" y="180303"/>
            <a:ext cx="9288338" cy="6555347"/>
          </a:xfrm>
          <a:prstGeom prst="rect">
            <a:avLst/>
          </a:prstGeom>
        </p:spPr>
      </p:pic>
      <p:sp>
        <p:nvSpPr>
          <p:cNvPr id="5" name="TextBox 4"/>
          <p:cNvSpPr txBox="1"/>
          <p:nvPr/>
        </p:nvSpPr>
        <p:spPr>
          <a:xfrm>
            <a:off x="1076907" y="2401284"/>
            <a:ext cx="6845848" cy="461665"/>
          </a:xfrm>
          <a:prstGeom prst="rect">
            <a:avLst/>
          </a:prstGeom>
          <a:noFill/>
        </p:spPr>
        <p:txBody>
          <a:bodyPr wrap="none" rtlCol="0">
            <a:spAutoFit/>
          </a:bodyPr>
          <a:lstStyle/>
          <a:p>
            <a:r>
              <a:rPr lang="en-US" sz="2400" b="1" dirty="0">
                <a:solidFill>
                  <a:schemeClr val="bg1"/>
                </a:solidFill>
              </a:rPr>
              <a:t>http://maps.waterdata.usgs.gov/mapper/index.html</a:t>
            </a:r>
          </a:p>
        </p:txBody>
      </p:sp>
      <p:grpSp>
        <p:nvGrpSpPr>
          <p:cNvPr id="9" name="Group 8"/>
          <p:cNvGrpSpPr/>
          <p:nvPr/>
        </p:nvGrpSpPr>
        <p:grpSpPr>
          <a:xfrm>
            <a:off x="2183027" y="3097427"/>
            <a:ext cx="1631092" cy="1886408"/>
            <a:chOff x="2183027" y="3097427"/>
            <a:chExt cx="1631092" cy="1886408"/>
          </a:xfrm>
        </p:grpSpPr>
        <p:sp>
          <p:nvSpPr>
            <p:cNvPr id="4" name="Rectangle 3"/>
            <p:cNvSpPr/>
            <p:nvPr/>
          </p:nvSpPr>
          <p:spPr>
            <a:xfrm>
              <a:off x="2183027" y="3097427"/>
              <a:ext cx="1631092" cy="158166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285396" y="4614503"/>
              <a:ext cx="1426353" cy="369332"/>
            </a:xfrm>
            <a:prstGeom prst="rect">
              <a:avLst/>
            </a:prstGeom>
            <a:noFill/>
          </p:spPr>
          <p:txBody>
            <a:bodyPr wrap="none" rtlCol="0">
              <a:spAutoFit/>
            </a:bodyPr>
            <a:lstStyle/>
            <a:p>
              <a:r>
                <a:rPr lang="en-US" dirty="0" smtClean="0">
                  <a:solidFill>
                    <a:srgbClr val="FF0000"/>
                  </a:solidFill>
                </a:rPr>
                <a:t>VC Highlands</a:t>
              </a:r>
              <a:endParaRPr lang="en-US" dirty="0">
                <a:solidFill>
                  <a:srgbClr val="FF0000"/>
                </a:solidFill>
              </a:endParaRPr>
            </a:p>
          </p:txBody>
        </p:sp>
      </p:grpSp>
    </p:spTree>
    <p:extLst>
      <p:ext uri="{BB962C8B-B14F-4D97-AF65-F5344CB8AC3E}">
        <p14:creationId xmlns:p14="http://schemas.microsoft.com/office/powerpoint/2010/main" val="385425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57200" y="1726833"/>
            <a:ext cx="8404155" cy="4581892"/>
          </a:xfrm>
          <a:prstGeom prst="rect">
            <a:avLst/>
          </a:prstGeom>
        </p:spPr>
      </p:pic>
      <p:sp>
        <p:nvSpPr>
          <p:cNvPr id="2" name="Title 1"/>
          <p:cNvSpPr>
            <a:spLocks noGrp="1"/>
          </p:cNvSpPr>
          <p:nvPr>
            <p:ph type="title"/>
          </p:nvPr>
        </p:nvSpPr>
        <p:spPr/>
        <p:txBody>
          <a:bodyPr/>
          <a:lstStyle/>
          <a:p>
            <a:r>
              <a:rPr lang="en-US" dirty="0" smtClean="0"/>
              <a:t>USGS Monitoring Wells in VC Highlands</a:t>
            </a:r>
            <a:endParaRPr lang="en-US" dirty="0"/>
          </a:p>
        </p:txBody>
      </p:sp>
      <p:sp>
        <p:nvSpPr>
          <p:cNvPr id="5" name="Rectangle 4"/>
          <p:cNvSpPr/>
          <p:nvPr/>
        </p:nvSpPr>
        <p:spPr>
          <a:xfrm>
            <a:off x="5442312" y="3344096"/>
            <a:ext cx="445873" cy="4992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002306" y="3863788"/>
            <a:ext cx="1272988" cy="369332"/>
          </a:xfrm>
          <a:prstGeom prst="rect">
            <a:avLst/>
          </a:prstGeom>
          <a:noFill/>
        </p:spPr>
        <p:txBody>
          <a:bodyPr wrap="square" rtlCol="0">
            <a:spAutoFit/>
          </a:bodyPr>
          <a:lstStyle/>
          <a:p>
            <a:r>
              <a:rPr lang="en-US" dirty="0" smtClean="0">
                <a:solidFill>
                  <a:srgbClr val="FF0000"/>
                </a:solidFill>
              </a:rPr>
              <a:t>32CBBD1</a:t>
            </a:r>
            <a:endParaRPr lang="en-US" dirty="0">
              <a:solidFill>
                <a:srgbClr val="FF0000"/>
              </a:solidFill>
            </a:endParaRPr>
          </a:p>
        </p:txBody>
      </p:sp>
      <p:sp>
        <p:nvSpPr>
          <p:cNvPr id="7" name="TextBox 6"/>
          <p:cNvSpPr txBox="1"/>
          <p:nvPr/>
        </p:nvSpPr>
        <p:spPr>
          <a:xfrm>
            <a:off x="6723529" y="2904565"/>
            <a:ext cx="1272988" cy="369332"/>
          </a:xfrm>
          <a:prstGeom prst="rect">
            <a:avLst/>
          </a:prstGeom>
          <a:noFill/>
        </p:spPr>
        <p:txBody>
          <a:bodyPr wrap="square" rtlCol="0">
            <a:spAutoFit/>
          </a:bodyPr>
          <a:lstStyle/>
          <a:p>
            <a:r>
              <a:rPr lang="en-US" dirty="0" smtClean="0">
                <a:solidFill>
                  <a:srgbClr val="FF0000"/>
                </a:solidFill>
              </a:rPr>
              <a:t>32ABCD1</a:t>
            </a:r>
            <a:endParaRPr lang="en-US" dirty="0">
              <a:solidFill>
                <a:srgbClr val="FF0000"/>
              </a:solidFill>
            </a:endParaRPr>
          </a:p>
        </p:txBody>
      </p:sp>
    </p:spTree>
    <p:extLst>
      <p:ext uri="{BB962C8B-B14F-4D97-AF65-F5344CB8AC3E}">
        <p14:creationId xmlns:p14="http://schemas.microsoft.com/office/powerpoint/2010/main" val="1134092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pPr algn="ctr"/>
            <a:r>
              <a:rPr lang="en-US" dirty="0" smtClean="0"/>
              <a:t>USGS Annual Well Locations</a:t>
            </a:r>
            <a:endParaRPr lang="en-US" dirty="0"/>
          </a:p>
        </p:txBody>
      </p:sp>
      <p:sp>
        <p:nvSpPr>
          <p:cNvPr id="3" name="Content Placeholder 2"/>
          <p:cNvSpPr>
            <a:spLocks noGrp="1"/>
          </p:cNvSpPr>
          <p:nvPr>
            <p:ph idx="1"/>
          </p:nvPr>
        </p:nvSpPr>
        <p:spPr>
          <a:xfrm>
            <a:off x="1611616" y="1600200"/>
            <a:ext cx="7415848" cy="4248683"/>
          </a:xfrm>
        </p:spPr>
        <p:txBody>
          <a:bodyPr/>
          <a:lstStyle/>
          <a:p>
            <a:endParaRPr lang="en-US"/>
          </a:p>
        </p:txBody>
      </p:sp>
      <p:pic>
        <p:nvPicPr>
          <p:cNvPr id="4" name="Picture 3"/>
          <p:cNvPicPr>
            <a:picLocks noChangeAspect="1"/>
          </p:cNvPicPr>
          <p:nvPr/>
        </p:nvPicPr>
        <p:blipFill>
          <a:blip r:embed="rId3"/>
          <a:stretch>
            <a:fillRect/>
          </a:stretch>
        </p:blipFill>
        <p:spPr>
          <a:xfrm>
            <a:off x="1527716" y="895350"/>
            <a:ext cx="7242562" cy="5597353"/>
          </a:xfrm>
          <a:prstGeom prst="rect">
            <a:avLst/>
          </a:prstGeom>
        </p:spPr>
      </p:pic>
      <p:sp>
        <p:nvSpPr>
          <p:cNvPr id="6" name="Oval 5"/>
          <p:cNvSpPr/>
          <p:nvPr/>
        </p:nvSpPr>
        <p:spPr>
          <a:xfrm>
            <a:off x="3453054" y="3205556"/>
            <a:ext cx="587154" cy="630003"/>
          </a:xfrm>
          <a:prstGeom prst="ellipse">
            <a:avLst/>
          </a:prstGeom>
          <a:noFill/>
          <a:ln w="793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stretch>
            <a:fillRect/>
          </a:stretch>
        </p:blipFill>
        <p:spPr>
          <a:xfrm>
            <a:off x="1444245" y="858534"/>
            <a:ext cx="7583219" cy="5631913"/>
          </a:xfrm>
          <a:prstGeom prst="rect">
            <a:avLst/>
          </a:prstGeom>
        </p:spPr>
      </p:pic>
      <p:cxnSp>
        <p:nvCxnSpPr>
          <p:cNvPr id="8" name="Straight Arrow Connector 7"/>
          <p:cNvCxnSpPr/>
          <p:nvPr/>
        </p:nvCxnSpPr>
        <p:spPr>
          <a:xfrm>
            <a:off x="5468471" y="2474259"/>
            <a:ext cx="2261889" cy="2851912"/>
          </a:xfrm>
          <a:prstGeom prst="straightConnector1">
            <a:avLst/>
          </a:prstGeom>
          <a:ln w="539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916180" y="2222807"/>
            <a:ext cx="1990690" cy="830997"/>
          </a:xfrm>
          <a:prstGeom prst="rect">
            <a:avLst/>
          </a:prstGeom>
          <a:noFill/>
        </p:spPr>
        <p:txBody>
          <a:bodyPr wrap="square" rtlCol="0">
            <a:spAutoFit/>
          </a:bodyPr>
          <a:lstStyle/>
          <a:p>
            <a:r>
              <a:rPr lang="en-US" sz="2400" b="1" dirty="0" smtClean="0">
                <a:solidFill>
                  <a:schemeClr val="bg1"/>
                </a:solidFill>
              </a:rPr>
              <a:t>1997 to 2016 </a:t>
            </a:r>
          </a:p>
          <a:p>
            <a:r>
              <a:rPr lang="en-US" sz="2400" b="1" dirty="0" smtClean="0">
                <a:solidFill>
                  <a:schemeClr val="bg1"/>
                </a:solidFill>
              </a:rPr>
              <a:t>Decline of 50</a:t>
            </a:r>
            <a:r>
              <a:rPr lang="en-US" sz="2400" dirty="0" smtClean="0">
                <a:solidFill>
                  <a:schemeClr val="bg1"/>
                </a:solidFill>
              </a:rPr>
              <a:t>’</a:t>
            </a:r>
          </a:p>
        </p:txBody>
      </p:sp>
      <p:sp>
        <p:nvSpPr>
          <p:cNvPr id="5" name="Rectangle 4"/>
          <p:cNvSpPr/>
          <p:nvPr/>
        </p:nvSpPr>
        <p:spPr>
          <a:xfrm>
            <a:off x="4686756" y="4698821"/>
            <a:ext cx="2132655" cy="646331"/>
          </a:xfrm>
          <a:prstGeom prst="rect">
            <a:avLst/>
          </a:prstGeom>
        </p:spPr>
        <p:txBody>
          <a:bodyPr wrap="square">
            <a:spAutoFit/>
          </a:bodyPr>
          <a:lstStyle/>
          <a:p>
            <a:r>
              <a:rPr lang="en-US" b="1" dirty="0">
                <a:solidFill>
                  <a:schemeClr val="bg1"/>
                </a:solidFill>
              </a:rPr>
              <a:t>Well Re-drilled in 2015</a:t>
            </a:r>
          </a:p>
        </p:txBody>
      </p:sp>
      <p:cxnSp>
        <p:nvCxnSpPr>
          <p:cNvPr id="14" name="Straight Connector 13"/>
          <p:cNvCxnSpPr/>
          <p:nvPr/>
        </p:nvCxnSpPr>
        <p:spPr>
          <a:xfrm flipV="1">
            <a:off x="3442447" y="2528048"/>
            <a:ext cx="125506" cy="797857"/>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289176" y="2393578"/>
            <a:ext cx="116541" cy="56477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368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457200" y="1639437"/>
            <a:ext cx="8229600" cy="4486726"/>
          </a:xfrm>
          <a:prstGeom prst="rect">
            <a:avLst/>
          </a:prstGeom>
        </p:spPr>
      </p:pic>
      <p:sp>
        <p:nvSpPr>
          <p:cNvPr id="5" name="Rectangle 4"/>
          <p:cNvSpPr/>
          <p:nvPr/>
        </p:nvSpPr>
        <p:spPr>
          <a:xfrm>
            <a:off x="6800211" y="2338566"/>
            <a:ext cx="445873" cy="4992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p:txBody>
          <a:bodyPr/>
          <a:lstStyle/>
          <a:p>
            <a:r>
              <a:rPr lang="en-US" dirty="0" smtClean="0"/>
              <a:t>USGS Monitoring Wells in VC Highlands</a:t>
            </a:r>
            <a:endParaRPr lang="en-US" dirty="0"/>
          </a:p>
        </p:txBody>
      </p:sp>
      <p:sp>
        <p:nvSpPr>
          <p:cNvPr id="6" name="TextBox 5"/>
          <p:cNvSpPr txBox="1"/>
          <p:nvPr/>
        </p:nvSpPr>
        <p:spPr>
          <a:xfrm>
            <a:off x="5047130" y="3702423"/>
            <a:ext cx="1272988" cy="369332"/>
          </a:xfrm>
          <a:prstGeom prst="rect">
            <a:avLst/>
          </a:prstGeom>
          <a:noFill/>
        </p:spPr>
        <p:txBody>
          <a:bodyPr wrap="square" rtlCol="0">
            <a:spAutoFit/>
          </a:bodyPr>
          <a:lstStyle/>
          <a:p>
            <a:r>
              <a:rPr lang="en-US" dirty="0" smtClean="0">
                <a:solidFill>
                  <a:srgbClr val="FF0000"/>
                </a:solidFill>
              </a:rPr>
              <a:t>32CBBD1</a:t>
            </a:r>
            <a:endParaRPr lang="en-US" dirty="0">
              <a:solidFill>
                <a:srgbClr val="FF0000"/>
              </a:solidFill>
            </a:endParaRPr>
          </a:p>
        </p:txBody>
      </p:sp>
      <p:sp>
        <p:nvSpPr>
          <p:cNvPr id="7" name="TextBox 6"/>
          <p:cNvSpPr txBox="1"/>
          <p:nvPr/>
        </p:nvSpPr>
        <p:spPr>
          <a:xfrm>
            <a:off x="6526306" y="2814918"/>
            <a:ext cx="1272988" cy="369332"/>
          </a:xfrm>
          <a:prstGeom prst="rect">
            <a:avLst/>
          </a:prstGeom>
          <a:noFill/>
        </p:spPr>
        <p:txBody>
          <a:bodyPr wrap="square" rtlCol="0">
            <a:spAutoFit/>
          </a:bodyPr>
          <a:lstStyle/>
          <a:p>
            <a:r>
              <a:rPr lang="en-US" dirty="0" smtClean="0">
                <a:solidFill>
                  <a:srgbClr val="FF0000"/>
                </a:solidFill>
              </a:rPr>
              <a:t>32ABCD1</a:t>
            </a:r>
            <a:endParaRPr lang="en-US" dirty="0">
              <a:solidFill>
                <a:srgbClr val="FF0000"/>
              </a:solidFill>
            </a:endParaRPr>
          </a:p>
        </p:txBody>
      </p:sp>
    </p:spTree>
    <p:extLst>
      <p:ext uri="{BB962C8B-B14F-4D97-AF65-F5344CB8AC3E}">
        <p14:creationId xmlns:p14="http://schemas.microsoft.com/office/powerpoint/2010/main" val="6230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pPr algn="ctr"/>
            <a:r>
              <a:rPr lang="en-US" dirty="0" smtClean="0"/>
              <a:t>USGS Annual Well Locations</a:t>
            </a:r>
            <a:endParaRPr lang="en-US" dirty="0"/>
          </a:p>
        </p:txBody>
      </p:sp>
      <p:pic>
        <p:nvPicPr>
          <p:cNvPr id="7" name="Picture 6"/>
          <p:cNvPicPr>
            <a:picLocks noChangeAspect="1"/>
          </p:cNvPicPr>
          <p:nvPr/>
        </p:nvPicPr>
        <p:blipFill rotWithShape="1">
          <a:blip r:embed="rId2"/>
          <a:srcRect b="10716"/>
          <a:stretch/>
        </p:blipFill>
        <p:spPr>
          <a:xfrm>
            <a:off x="457200" y="789501"/>
            <a:ext cx="8159578" cy="5404822"/>
          </a:xfrm>
          <a:prstGeom prst="rect">
            <a:avLst/>
          </a:prstGeom>
        </p:spPr>
      </p:pic>
      <p:cxnSp>
        <p:nvCxnSpPr>
          <p:cNvPr id="9" name="Straight Arrow Connector 8"/>
          <p:cNvCxnSpPr/>
          <p:nvPr/>
        </p:nvCxnSpPr>
        <p:spPr>
          <a:xfrm>
            <a:off x="4963920" y="2735467"/>
            <a:ext cx="2292439" cy="2524260"/>
          </a:xfrm>
          <a:prstGeom prst="straightConnector1">
            <a:avLst/>
          </a:prstGeom>
          <a:ln w="539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983596" y="3582099"/>
            <a:ext cx="2126544" cy="830997"/>
          </a:xfrm>
          <a:prstGeom prst="rect">
            <a:avLst/>
          </a:prstGeom>
          <a:noFill/>
        </p:spPr>
        <p:txBody>
          <a:bodyPr wrap="none" rtlCol="0">
            <a:spAutoFit/>
          </a:bodyPr>
          <a:lstStyle/>
          <a:p>
            <a:r>
              <a:rPr lang="en-US" sz="2400" b="1" dirty="0" smtClean="0">
                <a:solidFill>
                  <a:schemeClr val="bg1"/>
                </a:solidFill>
              </a:rPr>
              <a:t>1997 to 2016 </a:t>
            </a:r>
          </a:p>
          <a:p>
            <a:r>
              <a:rPr lang="en-US" sz="2400" b="1" dirty="0" smtClean="0">
                <a:solidFill>
                  <a:schemeClr val="bg1"/>
                </a:solidFill>
              </a:rPr>
              <a:t>Decline of 165</a:t>
            </a:r>
            <a:r>
              <a:rPr lang="en-US" sz="2400" dirty="0" smtClean="0">
                <a:solidFill>
                  <a:schemeClr val="bg1"/>
                </a:solidFill>
              </a:rPr>
              <a:t>’</a:t>
            </a:r>
            <a:endParaRPr lang="en-US" sz="2400" dirty="0">
              <a:solidFill>
                <a:schemeClr val="bg1"/>
              </a:solidFill>
            </a:endParaRPr>
          </a:p>
        </p:txBody>
      </p:sp>
      <p:sp>
        <p:nvSpPr>
          <p:cNvPr id="3" name="Rectangle 2"/>
          <p:cNvSpPr/>
          <p:nvPr/>
        </p:nvSpPr>
        <p:spPr>
          <a:xfrm>
            <a:off x="1873045" y="6339854"/>
            <a:ext cx="6813755" cy="369332"/>
          </a:xfrm>
          <a:prstGeom prst="rect">
            <a:avLst/>
          </a:prstGeom>
        </p:spPr>
        <p:txBody>
          <a:bodyPr wrap="square">
            <a:spAutoFit/>
          </a:bodyPr>
          <a:lstStyle/>
          <a:p>
            <a:r>
              <a:rPr lang="en-US" b="1" dirty="0"/>
              <a:t>Are wells being re-drilled in </a:t>
            </a:r>
            <a:r>
              <a:rPr lang="en-US" b="1" dirty="0" smtClean="0"/>
              <a:t>areas </a:t>
            </a:r>
            <a:r>
              <a:rPr lang="en-US" b="1" dirty="0"/>
              <a:t>of water-level decline?</a:t>
            </a:r>
          </a:p>
        </p:txBody>
      </p:sp>
      <p:cxnSp>
        <p:nvCxnSpPr>
          <p:cNvPr id="8" name="Straight Connector 7"/>
          <p:cNvCxnSpPr/>
          <p:nvPr/>
        </p:nvCxnSpPr>
        <p:spPr>
          <a:xfrm flipV="1">
            <a:off x="2949388" y="2169461"/>
            <a:ext cx="107576" cy="37651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3567953" y="2205318"/>
            <a:ext cx="107576" cy="331694"/>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751294" y="2698378"/>
            <a:ext cx="89648" cy="313763"/>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346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Nevada Division of Water Resources Well Database, Virginia City Highlands</a:t>
            </a:r>
            <a:endParaRPr lang="en-US" dirty="0"/>
          </a:p>
        </p:txBody>
      </p:sp>
      <p:sp>
        <p:nvSpPr>
          <p:cNvPr id="6" name="Content Placeholder 5"/>
          <p:cNvSpPr>
            <a:spLocks noGrp="1"/>
          </p:cNvSpPr>
          <p:nvPr>
            <p:ph idx="1"/>
          </p:nvPr>
        </p:nvSpPr>
        <p:spPr>
          <a:xfrm>
            <a:off x="457200" y="1591187"/>
            <a:ext cx="8229600" cy="4525963"/>
          </a:xfrm>
        </p:spPr>
        <p:txBody>
          <a:bodyPr>
            <a:normAutofit/>
          </a:bodyPr>
          <a:lstStyle/>
          <a:p>
            <a:r>
              <a:rPr lang="en-US" dirty="0"/>
              <a:t>State Database </a:t>
            </a:r>
            <a:r>
              <a:rPr lang="en-US" b="1" u="sng" dirty="0" smtClean="0"/>
              <a:t>http</a:t>
            </a:r>
            <a:r>
              <a:rPr lang="en-US" b="1" u="sng" dirty="0"/>
              <a:t>://water.nv.gov/data/welllog</a:t>
            </a:r>
            <a:r>
              <a:rPr lang="en-US" b="1" u="sng" dirty="0" smtClean="0"/>
              <a:t>/</a:t>
            </a:r>
          </a:p>
          <a:p>
            <a:pPr lvl="1"/>
            <a:r>
              <a:rPr lang="en-US" b="1" dirty="0" smtClean="0"/>
              <a:t>Store well logs, type of well (replacement/deepened)</a:t>
            </a:r>
          </a:p>
          <a:p>
            <a:pPr lvl="1"/>
            <a:r>
              <a:rPr lang="en-US" b="1" dirty="0" smtClean="0"/>
              <a:t>Data from 1960 - Current Year</a:t>
            </a:r>
          </a:p>
          <a:p>
            <a:pPr lvl="1"/>
            <a:r>
              <a:rPr lang="en-US" b="1" dirty="0" smtClean="0"/>
              <a:t>Wells filed by township/range/section</a:t>
            </a:r>
          </a:p>
          <a:p>
            <a:pPr lvl="1"/>
            <a:endParaRPr lang="en-US" b="1" dirty="0" smtClean="0"/>
          </a:p>
          <a:p>
            <a:pPr lvl="1"/>
            <a:endParaRPr lang="en-US" b="1" dirty="0" smtClean="0"/>
          </a:p>
          <a:p>
            <a:pPr lvl="1"/>
            <a:endParaRPr lang="en-US" b="1" dirty="0"/>
          </a:p>
          <a:p>
            <a:pPr marL="0" indent="0">
              <a:buNone/>
            </a:pPr>
            <a:r>
              <a:rPr lang="en-US" b="1" dirty="0" smtClean="0"/>
              <a:t>     </a:t>
            </a:r>
            <a:endParaRPr lang="en-US" dirty="0"/>
          </a:p>
        </p:txBody>
      </p:sp>
      <p:pic>
        <p:nvPicPr>
          <p:cNvPr id="7" name="Picture 6"/>
          <p:cNvPicPr>
            <a:picLocks noChangeAspect="1"/>
          </p:cNvPicPr>
          <p:nvPr/>
        </p:nvPicPr>
        <p:blipFill rotWithShape="1">
          <a:blip r:embed="rId3"/>
          <a:srcRect t="4622"/>
          <a:stretch/>
        </p:blipFill>
        <p:spPr>
          <a:xfrm>
            <a:off x="1468772" y="3365089"/>
            <a:ext cx="3045871" cy="3397045"/>
          </a:xfrm>
          <a:prstGeom prst="rect">
            <a:avLst/>
          </a:prstGeom>
        </p:spPr>
      </p:pic>
      <p:pic>
        <p:nvPicPr>
          <p:cNvPr id="8" name="Picture 7"/>
          <p:cNvPicPr>
            <a:picLocks noChangeAspect="1"/>
          </p:cNvPicPr>
          <p:nvPr/>
        </p:nvPicPr>
        <p:blipFill>
          <a:blip r:embed="rId4"/>
          <a:stretch>
            <a:fillRect/>
          </a:stretch>
        </p:blipFill>
        <p:spPr>
          <a:xfrm>
            <a:off x="4719482" y="3365089"/>
            <a:ext cx="4287571" cy="3320844"/>
          </a:xfrm>
          <a:prstGeom prst="rect">
            <a:avLst/>
          </a:prstGeom>
        </p:spPr>
      </p:pic>
    </p:spTree>
    <p:extLst>
      <p:ext uri="{BB962C8B-B14F-4D97-AF65-F5344CB8AC3E}">
        <p14:creationId xmlns:p14="http://schemas.microsoft.com/office/powerpoint/2010/main" val="2806446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bg2">
                <a:tint val="83000"/>
                <a:shade val="97000"/>
                <a:satMod val="230000"/>
              </a:schemeClr>
            </a:gs>
            <a:gs pos="100000">
              <a:schemeClr val="bg2">
                <a:shade val="35000"/>
                <a:satMod val="250000"/>
              </a:schemeClr>
            </a:gs>
          </a:gsLst>
          <a:path path="circle">
            <a:fillToRect l="15000" t="50000" r="85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7154" y="274638"/>
            <a:ext cx="8229600" cy="1143000"/>
          </a:xfrm>
        </p:spPr>
        <p:txBody>
          <a:bodyPr/>
          <a:lstStyle/>
          <a:p>
            <a:endParaRPr lang="en-US"/>
          </a:p>
        </p:txBody>
      </p:sp>
      <p:sp>
        <p:nvSpPr>
          <p:cNvPr id="3" name="Content Placeholder 2"/>
          <p:cNvSpPr>
            <a:spLocks noGrp="1"/>
          </p:cNvSpPr>
          <p:nvPr>
            <p:ph idx="1"/>
          </p:nvPr>
        </p:nvSpPr>
        <p:spPr>
          <a:xfrm>
            <a:off x="977154" y="1600200"/>
            <a:ext cx="8229600" cy="4525963"/>
          </a:xfrm>
        </p:spPr>
        <p:txBody>
          <a:bodyPr/>
          <a:lstStyle/>
          <a:p>
            <a:endParaRPr lang="en-US" dirty="0"/>
          </a:p>
        </p:txBody>
      </p:sp>
      <p:pic>
        <p:nvPicPr>
          <p:cNvPr id="5" name="Picture 4"/>
          <p:cNvPicPr>
            <a:picLocks noChangeAspect="1"/>
          </p:cNvPicPr>
          <p:nvPr/>
        </p:nvPicPr>
        <p:blipFill>
          <a:blip r:embed="rId2"/>
          <a:stretch>
            <a:fillRect/>
          </a:stretch>
        </p:blipFill>
        <p:spPr>
          <a:xfrm>
            <a:off x="1520418" y="-17110"/>
            <a:ext cx="7143071" cy="6875110"/>
          </a:xfrm>
          <a:prstGeom prst="rect">
            <a:avLst/>
          </a:prstGeom>
        </p:spPr>
      </p:pic>
      <p:cxnSp>
        <p:nvCxnSpPr>
          <p:cNvPr id="7" name="Straight Arrow Connector 6"/>
          <p:cNvCxnSpPr/>
          <p:nvPr/>
        </p:nvCxnSpPr>
        <p:spPr>
          <a:xfrm flipV="1">
            <a:off x="2266204" y="3060700"/>
            <a:ext cx="1189910" cy="876300"/>
          </a:xfrm>
          <a:prstGeom prst="straightConnector1">
            <a:avLst/>
          </a:prstGeom>
          <a:ln w="698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193241" y="3863181"/>
            <a:ext cx="1935696" cy="461665"/>
          </a:xfrm>
          <a:prstGeom prst="rect">
            <a:avLst/>
          </a:prstGeom>
          <a:noFill/>
        </p:spPr>
        <p:txBody>
          <a:bodyPr wrap="square" rtlCol="0">
            <a:spAutoFit/>
          </a:bodyPr>
          <a:lstStyle/>
          <a:p>
            <a:pPr algn="ctr"/>
            <a:r>
              <a:rPr lang="en-US" sz="2400" b="1" dirty="0" smtClean="0"/>
              <a:t>Sections</a:t>
            </a:r>
            <a:endParaRPr lang="en-US" sz="2400" b="1" dirty="0"/>
          </a:p>
        </p:txBody>
      </p:sp>
    </p:spTree>
    <p:extLst>
      <p:ext uri="{BB962C8B-B14F-4D97-AF65-F5344CB8AC3E}">
        <p14:creationId xmlns:p14="http://schemas.microsoft.com/office/powerpoint/2010/main" val="27476151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1557509" y="0"/>
            <a:ext cx="7104742" cy="6838219"/>
          </a:xfrm>
          <a:prstGeom prst="rect">
            <a:avLst/>
          </a:prstGeom>
        </p:spPr>
      </p:pic>
      <p:sp>
        <p:nvSpPr>
          <p:cNvPr id="5" name="TextBox 4"/>
          <p:cNvSpPr txBox="1"/>
          <p:nvPr/>
        </p:nvSpPr>
        <p:spPr>
          <a:xfrm>
            <a:off x="6183936" y="5086517"/>
            <a:ext cx="1741715" cy="830997"/>
          </a:xfrm>
          <a:prstGeom prst="rect">
            <a:avLst/>
          </a:prstGeom>
          <a:noFill/>
        </p:spPr>
        <p:txBody>
          <a:bodyPr wrap="square" rtlCol="0">
            <a:spAutoFit/>
          </a:bodyPr>
          <a:lstStyle/>
          <a:p>
            <a:pPr algn="ctr"/>
            <a:r>
              <a:rPr lang="en-US" sz="1600" dirty="0" smtClean="0"/>
              <a:t>2 Wells</a:t>
            </a:r>
          </a:p>
          <a:p>
            <a:pPr algn="ctr"/>
            <a:r>
              <a:rPr lang="en-US" sz="1600" dirty="0" smtClean="0"/>
              <a:t>0 Replaced</a:t>
            </a:r>
          </a:p>
          <a:p>
            <a:pPr algn="ctr"/>
            <a:r>
              <a:rPr lang="en-US" sz="1600" dirty="0" smtClean="0"/>
              <a:t>0%</a:t>
            </a:r>
            <a:endParaRPr lang="en-US" sz="1600" dirty="0"/>
          </a:p>
        </p:txBody>
      </p:sp>
      <p:sp>
        <p:nvSpPr>
          <p:cNvPr id="6" name="TextBox 5"/>
          <p:cNvSpPr txBox="1"/>
          <p:nvPr/>
        </p:nvSpPr>
        <p:spPr>
          <a:xfrm>
            <a:off x="4928450" y="5086517"/>
            <a:ext cx="1741715" cy="830997"/>
          </a:xfrm>
          <a:prstGeom prst="rect">
            <a:avLst/>
          </a:prstGeom>
          <a:noFill/>
        </p:spPr>
        <p:txBody>
          <a:bodyPr wrap="square" rtlCol="0">
            <a:spAutoFit/>
          </a:bodyPr>
          <a:lstStyle/>
          <a:p>
            <a:pPr algn="ctr"/>
            <a:r>
              <a:rPr lang="en-US" sz="1600" dirty="0" smtClean="0"/>
              <a:t>3 Wells</a:t>
            </a:r>
          </a:p>
          <a:p>
            <a:pPr algn="ctr"/>
            <a:r>
              <a:rPr lang="en-US" sz="1600" dirty="0" smtClean="0"/>
              <a:t>0 Replaced</a:t>
            </a:r>
          </a:p>
          <a:p>
            <a:pPr algn="ctr"/>
            <a:r>
              <a:rPr lang="en-US" sz="1600" dirty="0" smtClean="0"/>
              <a:t>0%  </a:t>
            </a:r>
            <a:endParaRPr lang="en-US" sz="1600" dirty="0"/>
          </a:p>
        </p:txBody>
      </p:sp>
      <p:sp>
        <p:nvSpPr>
          <p:cNvPr id="7" name="TextBox 6"/>
          <p:cNvSpPr txBox="1"/>
          <p:nvPr/>
        </p:nvSpPr>
        <p:spPr>
          <a:xfrm>
            <a:off x="6242900" y="3863181"/>
            <a:ext cx="1741715" cy="830997"/>
          </a:xfrm>
          <a:prstGeom prst="rect">
            <a:avLst/>
          </a:prstGeom>
          <a:noFill/>
        </p:spPr>
        <p:txBody>
          <a:bodyPr wrap="square" rtlCol="0">
            <a:spAutoFit/>
          </a:bodyPr>
          <a:lstStyle/>
          <a:p>
            <a:pPr algn="ctr"/>
            <a:r>
              <a:rPr lang="en-US" sz="1600" dirty="0" smtClean="0"/>
              <a:t>7 Wells</a:t>
            </a:r>
          </a:p>
          <a:p>
            <a:pPr algn="ctr"/>
            <a:r>
              <a:rPr lang="en-US" sz="1600" dirty="0" smtClean="0"/>
              <a:t>0 Replaced</a:t>
            </a:r>
          </a:p>
          <a:p>
            <a:pPr algn="ctr"/>
            <a:r>
              <a:rPr lang="en-US" sz="1600" dirty="0" smtClean="0"/>
              <a:t>0%  </a:t>
            </a:r>
            <a:endParaRPr lang="en-US" sz="1600" dirty="0"/>
          </a:p>
        </p:txBody>
      </p:sp>
      <p:sp>
        <p:nvSpPr>
          <p:cNvPr id="8" name="TextBox 7"/>
          <p:cNvSpPr txBox="1"/>
          <p:nvPr/>
        </p:nvSpPr>
        <p:spPr>
          <a:xfrm>
            <a:off x="6242900" y="2715845"/>
            <a:ext cx="1741715" cy="830997"/>
          </a:xfrm>
          <a:prstGeom prst="rect">
            <a:avLst/>
          </a:prstGeom>
          <a:noFill/>
        </p:spPr>
        <p:txBody>
          <a:bodyPr wrap="square" rtlCol="0">
            <a:spAutoFit/>
          </a:bodyPr>
          <a:lstStyle/>
          <a:p>
            <a:pPr algn="ctr"/>
            <a:r>
              <a:rPr lang="en-US" sz="1600" dirty="0" smtClean="0"/>
              <a:t>9 Wells</a:t>
            </a:r>
          </a:p>
          <a:p>
            <a:pPr algn="ctr"/>
            <a:r>
              <a:rPr lang="en-US" sz="1600" dirty="0" smtClean="0"/>
              <a:t>0 Replaced</a:t>
            </a:r>
          </a:p>
          <a:p>
            <a:pPr algn="ctr"/>
            <a:r>
              <a:rPr lang="en-US" sz="1600" dirty="0" smtClean="0"/>
              <a:t>0%  </a:t>
            </a:r>
            <a:endParaRPr lang="en-US" sz="1600" dirty="0"/>
          </a:p>
        </p:txBody>
      </p:sp>
      <p:sp>
        <p:nvSpPr>
          <p:cNvPr id="9" name="TextBox 8"/>
          <p:cNvSpPr txBox="1"/>
          <p:nvPr/>
        </p:nvSpPr>
        <p:spPr>
          <a:xfrm>
            <a:off x="6277371" y="1492509"/>
            <a:ext cx="1741715" cy="830997"/>
          </a:xfrm>
          <a:prstGeom prst="rect">
            <a:avLst/>
          </a:prstGeom>
          <a:noFill/>
        </p:spPr>
        <p:txBody>
          <a:bodyPr wrap="square" rtlCol="0">
            <a:spAutoFit/>
          </a:bodyPr>
          <a:lstStyle/>
          <a:p>
            <a:pPr algn="ctr"/>
            <a:r>
              <a:rPr lang="en-US" sz="1600" dirty="0" smtClean="0"/>
              <a:t>7 Wells</a:t>
            </a:r>
          </a:p>
          <a:p>
            <a:pPr algn="ctr"/>
            <a:r>
              <a:rPr lang="en-US" sz="1600" dirty="0" smtClean="0"/>
              <a:t>0 Replaced</a:t>
            </a:r>
          </a:p>
          <a:p>
            <a:pPr algn="ctr"/>
            <a:r>
              <a:rPr lang="en-US" sz="1600" dirty="0" smtClean="0"/>
              <a:t>0%  </a:t>
            </a:r>
            <a:endParaRPr lang="en-US" sz="1600" dirty="0"/>
          </a:p>
        </p:txBody>
      </p:sp>
      <p:sp>
        <p:nvSpPr>
          <p:cNvPr id="10" name="TextBox 9"/>
          <p:cNvSpPr txBox="1"/>
          <p:nvPr/>
        </p:nvSpPr>
        <p:spPr>
          <a:xfrm>
            <a:off x="5100915" y="1349072"/>
            <a:ext cx="1741715" cy="1077218"/>
          </a:xfrm>
          <a:prstGeom prst="rect">
            <a:avLst/>
          </a:prstGeom>
          <a:noFill/>
        </p:spPr>
        <p:txBody>
          <a:bodyPr wrap="square" rtlCol="0">
            <a:spAutoFit/>
          </a:bodyPr>
          <a:lstStyle/>
          <a:p>
            <a:pPr algn="ctr"/>
            <a:r>
              <a:rPr lang="en-US" sz="1600" dirty="0" smtClean="0"/>
              <a:t>25 Wells,</a:t>
            </a:r>
          </a:p>
          <a:p>
            <a:pPr algn="ctr"/>
            <a:r>
              <a:rPr lang="en-US" sz="1600" dirty="0" smtClean="0"/>
              <a:t>0 Replaced,        (or deepened)</a:t>
            </a:r>
          </a:p>
          <a:p>
            <a:pPr algn="ctr"/>
            <a:r>
              <a:rPr lang="en-US" sz="1600" dirty="0" smtClean="0"/>
              <a:t>0%  </a:t>
            </a:r>
            <a:endParaRPr lang="en-US" sz="1600" dirty="0"/>
          </a:p>
        </p:txBody>
      </p:sp>
      <p:sp>
        <p:nvSpPr>
          <p:cNvPr id="3" name="Content Placeholder 2"/>
          <p:cNvSpPr>
            <a:spLocks noGrp="1"/>
          </p:cNvSpPr>
          <p:nvPr>
            <p:ph idx="1"/>
          </p:nvPr>
        </p:nvSpPr>
        <p:spPr>
          <a:xfrm>
            <a:off x="313765" y="1824318"/>
            <a:ext cx="8229600" cy="4525963"/>
          </a:xfrm>
        </p:spPr>
        <p:txBody>
          <a:bodyPr>
            <a:normAutofit fontScale="92500" lnSpcReduction="20000"/>
          </a:bodyPr>
          <a:lstStyle/>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Wells represent</a:t>
            </a:r>
            <a:br>
              <a:rPr lang="en-US" dirty="0" smtClean="0"/>
            </a:br>
            <a:r>
              <a:rPr lang="en-US" dirty="0" smtClean="0"/>
              <a:t>total number of</a:t>
            </a:r>
            <a:br>
              <a:rPr lang="en-US" dirty="0" smtClean="0"/>
            </a:br>
            <a:r>
              <a:rPr lang="en-US" dirty="0" smtClean="0"/>
              <a:t>wells in section</a:t>
            </a:r>
            <a:endParaRPr lang="en-US" dirty="0"/>
          </a:p>
          <a:p>
            <a:endParaRPr lang="en-US" dirty="0"/>
          </a:p>
          <a:p>
            <a:r>
              <a:rPr lang="en-US" dirty="0" smtClean="0"/>
              <a:t>Replaced is </a:t>
            </a:r>
            <a:br>
              <a:rPr lang="en-US" dirty="0" smtClean="0"/>
            </a:br>
            <a:r>
              <a:rPr lang="en-US" dirty="0" smtClean="0"/>
              <a:t>replaced or </a:t>
            </a:r>
            <a:br>
              <a:rPr lang="en-US" dirty="0" smtClean="0"/>
            </a:br>
            <a:r>
              <a:rPr lang="en-US" dirty="0" smtClean="0"/>
              <a:t>deepened wells</a:t>
            </a:r>
            <a:br>
              <a:rPr lang="en-US" dirty="0" smtClean="0"/>
            </a:br>
            <a:r>
              <a:rPr lang="en-US" dirty="0" smtClean="0"/>
              <a:t>in section</a:t>
            </a:r>
          </a:p>
          <a:p>
            <a:endParaRPr lang="en-US" dirty="0"/>
          </a:p>
        </p:txBody>
      </p:sp>
    </p:spTree>
    <p:extLst>
      <p:ext uri="{BB962C8B-B14F-4D97-AF65-F5344CB8AC3E}">
        <p14:creationId xmlns:p14="http://schemas.microsoft.com/office/powerpoint/2010/main" val="33338217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463905" y="0"/>
            <a:ext cx="7148528" cy="6858000"/>
          </a:xfrm>
          <a:prstGeom prst="rect">
            <a:avLst/>
          </a:prstGeom>
        </p:spPr>
      </p:pic>
      <p:sp>
        <p:nvSpPr>
          <p:cNvPr id="5" name="TextBox 4"/>
          <p:cNvSpPr txBox="1"/>
          <p:nvPr/>
        </p:nvSpPr>
        <p:spPr>
          <a:xfrm>
            <a:off x="6112225" y="5086517"/>
            <a:ext cx="1741715" cy="830997"/>
          </a:xfrm>
          <a:prstGeom prst="rect">
            <a:avLst/>
          </a:prstGeom>
          <a:noFill/>
        </p:spPr>
        <p:txBody>
          <a:bodyPr wrap="square" rtlCol="0">
            <a:spAutoFit/>
          </a:bodyPr>
          <a:lstStyle/>
          <a:p>
            <a:pPr algn="ctr"/>
            <a:r>
              <a:rPr lang="en-US" sz="1600" dirty="0" smtClean="0"/>
              <a:t>2 Wells</a:t>
            </a:r>
          </a:p>
          <a:p>
            <a:pPr algn="ctr"/>
            <a:r>
              <a:rPr lang="en-US" sz="1600" dirty="0" smtClean="0"/>
              <a:t>0 Replaced</a:t>
            </a:r>
          </a:p>
          <a:p>
            <a:pPr algn="ctr"/>
            <a:r>
              <a:rPr lang="en-US" sz="1600" dirty="0" smtClean="0"/>
              <a:t>0%  </a:t>
            </a:r>
            <a:endParaRPr lang="en-US" sz="1600" dirty="0"/>
          </a:p>
        </p:txBody>
      </p:sp>
      <p:sp>
        <p:nvSpPr>
          <p:cNvPr id="6" name="TextBox 5"/>
          <p:cNvSpPr txBox="1"/>
          <p:nvPr/>
        </p:nvSpPr>
        <p:spPr>
          <a:xfrm>
            <a:off x="4856739" y="5086517"/>
            <a:ext cx="1741715" cy="830997"/>
          </a:xfrm>
          <a:prstGeom prst="rect">
            <a:avLst/>
          </a:prstGeom>
          <a:noFill/>
        </p:spPr>
        <p:txBody>
          <a:bodyPr wrap="square" rtlCol="0">
            <a:spAutoFit/>
          </a:bodyPr>
          <a:lstStyle/>
          <a:p>
            <a:pPr algn="ctr"/>
            <a:r>
              <a:rPr lang="en-US" sz="1600" dirty="0" smtClean="0"/>
              <a:t>3 Wells</a:t>
            </a:r>
          </a:p>
          <a:p>
            <a:pPr algn="ctr"/>
            <a:r>
              <a:rPr lang="en-US" sz="1600" dirty="0" smtClean="0"/>
              <a:t>0 Replaced</a:t>
            </a:r>
          </a:p>
          <a:p>
            <a:pPr algn="ctr"/>
            <a:r>
              <a:rPr lang="en-US" sz="1600" dirty="0" smtClean="0"/>
              <a:t>0%  </a:t>
            </a:r>
            <a:endParaRPr lang="en-US" sz="1600" dirty="0"/>
          </a:p>
        </p:txBody>
      </p:sp>
      <p:sp>
        <p:nvSpPr>
          <p:cNvPr id="7" name="TextBox 6"/>
          <p:cNvSpPr txBox="1"/>
          <p:nvPr/>
        </p:nvSpPr>
        <p:spPr>
          <a:xfrm>
            <a:off x="6171189" y="3863181"/>
            <a:ext cx="1741715" cy="830997"/>
          </a:xfrm>
          <a:prstGeom prst="rect">
            <a:avLst/>
          </a:prstGeom>
          <a:noFill/>
        </p:spPr>
        <p:txBody>
          <a:bodyPr wrap="square" rtlCol="0">
            <a:spAutoFit/>
          </a:bodyPr>
          <a:lstStyle/>
          <a:p>
            <a:pPr algn="ctr"/>
            <a:r>
              <a:rPr lang="en-US" sz="1600" dirty="0" smtClean="0"/>
              <a:t>7 Wells</a:t>
            </a:r>
          </a:p>
          <a:p>
            <a:pPr algn="ctr"/>
            <a:r>
              <a:rPr lang="en-US" sz="1600" dirty="0" smtClean="0"/>
              <a:t>0 Replaced</a:t>
            </a:r>
          </a:p>
          <a:p>
            <a:pPr algn="ctr"/>
            <a:r>
              <a:rPr lang="en-US" sz="1600" dirty="0" smtClean="0"/>
              <a:t>0%  </a:t>
            </a:r>
            <a:endParaRPr lang="en-US" sz="1600" dirty="0"/>
          </a:p>
        </p:txBody>
      </p:sp>
      <p:sp>
        <p:nvSpPr>
          <p:cNvPr id="8" name="TextBox 7"/>
          <p:cNvSpPr txBox="1"/>
          <p:nvPr/>
        </p:nvSpPr>
        <p:spPr>
          <a:xfrm>
            <a:off x="6171189" y="2715845"/>
            <a:ext cx="1741715" cy="830997"/>
          </a:xfrm>
          <a:prstGeom prst="rect">
            <a:avLst/>
          </a:prstGeom>
          <a:noFill/>
        </p:spPr>
        <p:txBody>
          <a:bodyPr wrap="square" rtlCol="0">
            <a:spAutoFit/>
          </a:bodyPr>
          <a:lstStyle/>
          <a:p>
            <a:pPr algn="ctr"/>
            <a:r>
              <a:rPr lang="en-US" sz="1600" dirty="0" smtClean="0"/>
              <a:t>9 Wells</a:t>
            </a:r>
          </a:p>
          <a:p>
            <a:pPr algn="ctr"/>
            <a:r>
              <a:rPr lang="en-US" sz="1600" dirty="0" smtClean="0"/>
              <a:t>0 Replaced</a:t>
            </a:r>
          </a:p>
          <a:p>
            <a:pPr algn="ctr"/>
            <a:r>
              <a:rPr lang="en-US" sz="1600" dirty="0" smtClean="0"/>
              <a:t>0%  </a:t>
            </a:r>
            <a:endParaRPr lang="en-US" sz="1600" dirty="0"/>
          </a:p>
        </p:txBody>
      </p:sp>
      <p:sp>
        <p:nvSpPr>
          <p:cNvPr id="9" name="TextBox 8"/>
          <p:cNvSpPr txBox="1"/>
          <p:nvPr/>
        </p:nvSpPr>
        <p:spPr>
          <a:xfrm>
            <a:off x="6205660" y="1492509"/>
            <a:ext cx="1741715" cy="830997"/>
          </a:xfrm>
          <a:prstGeom prst="rect">
            <a:avLst/>
          </a:prstGeom>
          <a:noFill/>
        </p:spPr>
        <p:txBody>
          <a:bodyPr wrap="square" rtlCol="0">
            <a:spAutoFit/>
          </a:bodyPr>
          <a:lstStyle/>
          <a:p>
            <a:pPr algn="ctr"/>
            <a:r>
              <a:rPr lang="en-US" sz="1600" dirty="0" smtClean="0"/>
              <a:t>7 Wells</a:t>
            </a:r>
          </a:p>
          <a:p>
            <a:pPr algn="ctr"/>
            <a:r>
              <a:rPr lang="en-US" sz="1600" dirty="0" smtClean="0"/>
              <a:t>0 Replaced</a:t>
            </a:r>
          </a:p>
          <a:p>
            <a:pPr algn="ctr"/>
            <a:r>
              <a:rPr lang="en-US" sz="1600" dirty="0" smtClean="0"/>
              <a:t>0%  </a:t>
            </a:r>
            <a:endParaRPr lang="en-US" sz="1600" dirty="0"/>
          </a:p>
        </p:txBody>
      </p:sp>
      <p:sp>
        <p:nvSpPr>
          <p:cNvPr id="10" name="TextBox 9"/>
          <p:cNvSpPr txBox="1"/>
          <p:nvPr/>
        </p:nvSpPr>
        <p:spPr>
          <a:xfrm>
            <a:off x="5038169" y="1492508"/>
            <a:ext cx="1741715" cy="830997"/>
          </a:xfrm>
          <a:prstGeom prst="rect">
            <a:avLst/>
          </a:prstGeom>
          <a:noFill/>
        </p:spPr>
        <p:txBody>
          <a:bodyPr wrap="square" rtlCol="0">
            <a:spAutoFit/>
          </a:bodyPr>
          <a:lstStyle/>
          <a:p>
            <a:pPr algn="ctr"/>
            <a:r>
              <a:rPr lang="en-US" sz="1600" dirty="0" smtClean="0"/>
              <a:t>25 Wells</a:t>
            </a:r>
          </a:p>
          <a:p>
            <a:pPr algn="ctr"/>
            <a:r>
              <a:rPr lang="en-US" sz="1600" dirty="0" smtClean="0"/>
              <a:t>0 Replaced</a:t>
            </a:r>
          </a:p>
          <a:p>
            <a:pPr algn="ctr"/>
            <a:r>
              <a:rPr lang="en-US" sz="1600" dirty="0" smtClean="0"/>
              <a:t>0%  </a:t>
            </a:r>
            <a:endParaRPr lang="en-US" sz="1600" dirty="0"/>
          </a:p>
        </p:txBody>
      </p:sp>
      <p:sp>
        <p:nvSpPr>
          <p:cNvPr id="12" name="TextBox 11"/>
          <p:cNvSpPr txBox="1"/>
          <p:nvPr/>
        </p:nvSpPr>
        <p:spPr>
          <a:xfrm>
            <a:off x="2524239" y="1492508"/>
            <a:ext cx="1741715" cy="830997"/>
          </a:xfrm>
          <a:prstGeom prst="rect">
            <a:avLst/>
          </a:prstGeom>
          <a:noFill/>
        </p:spPr>
        <p:txBody>
          <a:bodyPr wrap="square" rtlCol="0">
            <a:spAutoFit/>
          </a:bodyPr>
          <a:lstStyle/>
          <a:p>
            <a:pPr algn="ctr"/>
            <a:r>
              <a:rPr lang="en-US" sz="1600" dirty="0" smtClean="0"/>
              <a:t>34 Wells</a:t>
            </a:r>
          </a:p>
          <a:p>
            <a:pPr algn="ctr"/>
            <a:r>
              <a:rPr lang="en-US" sz="1600" dirty="0" smtClean="0"/>
              <a:t>4 Replaced</a:t>
            </a:r>
          </a:p>
          <a:p>
            <a:pPr algn="ctr"/>
            <a:r>
              <a:rPr lang="en-US" sz="1600" dirty="0" smtClean="0"/>
              <a:t>12%  </a:t>
            </a:r>
            <a:endParaRPr lang="en-US" sz="1600" dirty="0"/>
          </a:p>
        </p:txBody>
      </p:sp>
      <p:sp>
        <p:nvSpPr>
          <p:cNvPr id="15" name="TextBox 14"/>
          <p:cNvSpPr txBox="1"/>
          <p:nvPr/>
        </p:nvSpPr>
        <p:spPr>
          <a:xfrm>
            <a:off x="4977252" y="2715844"/>
            <a:ext cx="1741715" cy="830997"/>
          </a:xfrm>
          <a:prstGeom prst="rect">
            <a:avLst/>
          </a:prstGeom>
          <a:noFill/>
        </p:spPr>
        <p:txBody>
          <a:bodyPr wrap="square" rtlCol="0">
            <a:spAutoFit/>
          </a:bodyPr>
          <a:lstStyle/>
          <a:p>
            <a:pPr algn="ctr"/>
            <a:r>
              <a:rPr lang="en-US" sz="1600" dirty="0" smtClean="0"/>
              <a:t>37 Wells</a:t>
            </a:r>
          </a:p>
          <a:p>
            <a:pPr algn="ctr"/>
            <a:r>
              <a:rPr lang="en-US" sz="1600" dirty="0" smtClean="0"/>
              <a:t>5 Replaced</a:t>
            </a:r>
          </a:p>
          <a:p>
            <a:pPr algn="ctr"/>
            <a:r>
              <a:rPr lang="en-US" sz="1600" dirty="0" smtClean="0"/>
              <a:t>14%  </a:t>
            </a:r>
            <a:endParaRPr lang="en-US" sz="1600" dirty="0"/>
          </a:p>
        </p:txBody>
      </p:sp>
      <p:sp>
        <p:nvSpPr>
          <p:cNvPr id="16" name="TextBox 15"/>
          <p:cNvSpPr txBox="1"/>
          <p:nvPr/>
        </p:nvSpPr>
        <p:spPr>
          <a:xfrm>
            <a:off x="5022202" y="3863180"/>
            <a:ext cx="1741715" cy="830997"/>
          </a:xfrm>
          <a:prstGeom prst="rect">
            <a:avLst/>
          </a:prstGeom>
          <a:noFill/>
        </p:spPr>
        <p:txBody>
          <a:bodyPr wrap="square" rtlCol="0">
            <a:spAutoFit/>
          </a:bodyPr>
          <a:lstStyle/>
          <a:p>
            <a:pPr algn="ctr"/>
            <a:r>
              <a:rPr lang="en-US" sz="1600" dirty="0" smtClean="0"/>
              <a:t>57 Wells</a:t>
            </a:r>
          </a:p>
          <a:p>
            <a:pPr algn="ctr"/>
            <a:r>
              <a:rPr lang="en-US" sz="1600" dirty="0" smtClean="0"/>
              <a:t>4 Replaced</a:t>
            </a:r>
          </a:p>
          <a:p>
            <a:pPr algn="ctr"/>
            <a:r>
              <a:rPr lang="en-US" sz="1600" dirty="0" smtClean="0"/>
              <a:t>7%  </a:t>
            </a:r>
            <a:endParaRPr lang="en-US" sz="1600" dirty="0"/>
          </a:p>
        </p:txBody>
      </p:sp>
      <p:sp>
        <p:nvSpPr>
          <p:cNvPr id="17" name="TextBox 16"/>
          <p:cNvSpPr txBox="1"/>
          <p:nvPr/>
        </p:nvSpPr>
        <p:spPr>
          <a:xfrm>
            <a:off x="3745669" y="3863180"/>
            <a:ext cx="1741715" cy="830997"/>
          </a:xfrm>
          <a:prstGeom prst="rect">
            <a:avLst/>
          </a:prstGeom>
          <a:noFill/>
        </p:spPr>
        <p:txBody>
          <a:bodyPr wrap="square" rtlCol="0">
            <a:spAutoFit/>
          </a:bodyPr>
          <a:lstStyle/>
          <a:p>
            <a:pPr algn="ctr"/>
            <a:r>
              <a:rPr lang="en-US" sz="1600" dirty="0" smtClean="0"/>
              <a:t>79 Wells</a:t>
            </a:r>
          </a:p>
          <a:p>
            <a:pPr algn="ctr"/>
            <a:r>
              <a:rPr lang="en-US" sz="1600" dirty="0" smtClean="0"/>
              <a:t>9 Replaced</a:t>
            </a:r>
          </a:p>
          <a:p>
            <a:pPr algn="ctr"/>
            <a:r>
              <a:rPr lang="en-US" sz="1600" dirty="0" smtClean="0"/>
              <a:t>11%  </a:t>
            </a:r>
            <a:endParaRPr lang="en-US" sz="1600" dirty="0"/>
          </a:p>
        </p:txBody>
      </p:sp>
      <p:sp>
        <p:nvSpPr>
          <p:cNvPr id="18" name="TextBox 17"/>
          <p:cNvSpPr txBox="1"/>
          <p:nvPr/>
        </p:nvSpPr>
        <p:spPr>
          <a:xfrm>
            <a:off x="2499290" y="3847335"/>
            <a:ext cx="1741715" cy="830997"/>
          </a:xfrm>
          <a:prstGeom prst="rect">
            <a:avLst/>
          </a:prstGeom>
          <a:noFill/>
        </p:spPr>
        <p:txBody>
          <a:bodyPr wrap="square" rtlCol="0">
            <a:spAutoFit/>
          </a:bodyPr>
          <a:lstStyle/>
          <a:p>
            <a:pPr algn="ctr"/>
            <a:r>
              <a:rPr lang="en-US" sz="1600" dirty="0" smtClean="0"/>
              <a:t>34 Wells</a:t>
            </a:r>
          </a:p>
          <a:p>
            <a:pPr algn="ctr"/>
            <a:r>
              <a:rPr lang="en-US" sz="1600" dirty="0" smtClean="0"/>
              <a:t>4 Replaced</a:t>
            </a:r>
          </a:p>
          <a:p>
            <a:pPr algn="ctr"/>
            <a:r>
              <a:rPr lang="en-US" sz="1600" dirty="0" smtClean="0"/>
              <a:t>12%  </a:t>
            </a:r>
            <a:endParaRPr lang="en-US" sz="1600" dirty="0"/>
          </a:p>
        </p:txBody>
      </p:sp>
      <p:sp>
        <p:nvSpPr>
          <p:cNvPr id="19" name="TextBox 18"/>
          <p:cNvSpPr txBox="1"/>
          <p:nvPr/>
        </p:nvSpPr>
        <p:spPr>
          <a:xfrm>
            <a:off x="2442140" y="5086516"/>
            <a:ext cx="1741715" cy="830997"/>
          </a:xfrm>
          <a:prstGeom prst="rect">
            <a:avLst/>
          </a:prstGeom>
          <a:noFill/>
        </p:spPr>
        <p:txBody>
          <a:bodyPr wrap="square" rtlCol="0">
            <a:spAutoFit/>
          </a:bodyPr>
          <a:lstStyle/>
          <a:p>
            <a:pPr algn="ctr"/>
            <a:r>
              <a:rPr lang="en-US" sz="1600" dirty="0" smtClean="0"/>
              <a:t>15 Wells</a:t>
            </a:r>
          </a:p>
          <a:p>
            <a:pPr algn="ctr"/>
            <a:r>
              <a:rPr lang="en-US" sz="1600" dirty="0" smtClean="0"/>
              <a:t>2 Replaced</a:t>
            </a:r>
          </a:p>
          <a:p>
            <a:pPr algn="ctr"/>
            <a:r>
              <a:rPr lang="en-US" sz="1600" dirty="0" smtClean="0"/>
              <a:t>12%  </a:t>
            </a:r>
            <a:endParaRPr lang="en-US" sz="1600" dirty="0"/>
          </a:p>
        </p:txBody>
      </p:sp>
      <p:sp>
        <p:nvSpPr>
          <p:cNvPr id="20" name="TextBox 19"/>
          <p:cNvSpPr txBox="1"/>
          <p:nvPr/>
        </p:nvSpPr>
        <p:spPr>
          <a:xfrm>
            <a:off x="3671391" y="5086516"/>
            <a:ext cx="1741715" cy="830997"/>
          </a:xfrm>
          <a:prstGeom prst="rect">
            <a:avLst/>
          </a:prstGeom>
          <a:noFill/>
        </p:spPr>
        <p:txBody>
          <a:bodyPr wrap="square" rtlCol="0">
            <a:spAutoFit/>
          </a:bodyPr>
          <a:lstStyle/>
          <a:p>
            <a:pPr algn="ctr"/>
            <a:r>
              <a:rPr lang="en-US" sz="1600" dirty="0" smtClean="0"/>
              <a:t>42 Wells</a:t>
            </a:r>
          </a:p>
          <a:p>
            <a:pPr algn="ctr"/>
            <a:r>
              <a:rPr lang="en-US" sz="1600" dirty="0" smtClean="0"/>
              <a:t>3 Replaced</a:t>
            </a:r>
          </a:p>
          <a:p>
            <a:pPr algn="ctr"/>
            <a:r>
              <a:rPr lang="en-US" sz="1600" dirty="0" smtClean="0"/>
              <a:t>7%  </a:t>
            </a:r>
            <a:endParaRPr lang="en-US" sz="1600" dirty="0"/>
          </a:p>
        </p:txBody>
      </p:sp>
    </p:spTree>
    <p:extLst>
      <p:ext uri="{BB962C8B-B14F-4D97-AF65-F5344CB8AC3E}">
        <p14:creationId xmlns:p14="http://schemas.microsoft.com/office/powerpoint/2010/main" val="14354700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453772" y="0"/>
            <a:ext cx="7132931" cy="6858000"/>
          </a:xfrm>
          <a:prstGeom prst="rect">
            <a:avLst/>
          </a:prstGeom>
        </p:spPr>
      </p:pic>
      <p:sp>
        <p:nvSpPr>
          <p:cNvPr id="12" name="TextBox 11"/>
          <p:cNvSpPr txBox="1"/>
          <p:nvPr/>
        </p:nvSpPr>
        <p:spPr>
          <a:xfrm>
            <a:off x="3765383" y="1492508"/>
            <a:ext cx="1741715" cy="830997"/>
          </a:xfrm>
          <a:prstGeom prst="rect">
            <a:avLst/>
          </a:prstGeom>
          <a:noFill/>
        </p:spPr>
        <p:txBody>
          <a:bodyPr wrap="square" rtlCol="0">
            <a:spAutoFit/>
          </a:bodyPr>
          <a:lstStyle/>
          <a:p>
            <a:pPr algn="ctr"/>
            <a:r>
              <a:rPr lang="en-US" sz="1600" dirty="0" smtClean="0"/>
              <a:t>25 Wells</a:t>
            </a:r>
          </a:p>
          <a:p>
            <a:pPr algn="ctr"/>
            <a:r>
              <a:rPr lang="en-US" sz="1600" dirty="0" smtClean="0"/>
              <a:t>4 Replaced</a:t>
            </a:r>
          </a:p>
          <a:p>
            <a:pPr algn="ctr"/>
            <a:r>
              <a:rPr lang="en-US" sz="1600" dirty="0" smtClean="0"/>
              <a:t>16%  </a:t>
            </a:r>
            <a:endParaRPr lang="en-US" sz="1600" dirty="0"/>
          </a:p>
        </p:txBody>
      </p:sp>
      <p:sp>
        <p:nvSpPr>
          <p:cNvPr id="14" name="TextBox 13"/>
          <p:cNvSpPr txBox="1"/>
          <p:nvPr/>
        </p:nvSpPr>
        <p:spPr>
          <a:xfrm>
            <a:off x="2506308" y="2715844"/>
            <a:ext cx="1741715" cy="830997"/>
          </a:xfrm>
          <a:prstGeom prst="rect">
            <a:avLst/>
          </a:prstGeom>
          <a:noFill/>
        </p:spPr>
        <p:txBody>
          <a:bodyPr wrap="square" rtlCol="0">
            <a:spAutoFit/>
          </a:bodyPr>
          <a:lstStyle/>
          <a:p>
            <a:pPr algn="ctr"/>
            <a:r>
              <a:rPr lang="en-US" sz="1600" dirty="0" smtClean="0"/>
              <a:t>53 Wells</a:t>
            </a:r>
          </a:p>
          <a:p>
            <a:pPr algn="ctr"/>
            <a:r>
              <a:rPr lang="en-US" sz="1600" dirty="0" smtClean="0"/>
              <a:t>12 Replaced</a:t>
            </a:r>
          </a:p>
          <a:p>
            <a:pPr algn="ctr"/>
            <a:r>
              <a:rPr lang="en-US" sz="1600" dirty="0" smtClean="0"/>
              <a:t>23%  </a:t>
            </a:r>
            <a:endParaRPr lang="en-US" sz="1600" dirty="0"/>
          </a:p>
        </p:txBody>
      </p:sp>
      <p:sp>
        <p:nvSpPr>
          <p:cNvPr id="22" name="TextBox 21"/>
          <p:cNvSpPr txBox="1"/>
          <p:nvPr/>
        </p:nvSpPr>
        <p:spPr>
          <a:xfrm>
            <a:off x="6112225" y="5086517"/>
            <a:ext cx="1741715" cy="830997"/>
          </a:xfrm>
          <a:prstGeom prst="rect">
            <a:avLst/>
          </a:prstGeom>
          <a:noFill/>
        </p:spPr>
        <p:txBody>
          <a:bodyPr wrap="square" rtlCol="0">
            <a:spAutoFit/>
          </a:bodyPr>
          <a:lstStyle/>
          <a:p>
            <a:pPr algn="ctr"/>
            <a:r>
              <a:rPr lang="en-US" sz="1600" dirty="0" smtClean="0"/>
              <a:t>2 Wells</a:t>
            </a:r>
          </a:p>
          <a:p>
            <a:pPr algn="ctr"/>
            <a:r>
              <a:rPr lang="en-US" sz="1600" dirty="0" smtClean="0"/>
              <a:t>0 Replaced</a:t>
            </a:r>
          </a:p>
          <a:p>
            <a:pPr algn="ctr"/>
            <a:r>
              <a:rPr lang="en-US" sz="1600" dirty="0" smtClean="0"/>
              <a:t>0%  </a:t>
            </a:r>
            <a:endParaRPr lang="en-US" sz="1600" dirty="0"/>
          </a:p>
        </p:txBody>
      </p:sp>
      <p:sp>
        <p:nvSpPr>
          <p:cNvPr id="23" name="TextBox 22"/>
          <p:cNvSpPr txBox="1"/>
          <p:nvPr/>
        </p:nvSpPr>
        <p:spPr>
          <a:xfrm>
            <a:off x="4856739" y="5086517"/>
            <a:ext cx="1741715" cy="830997"/>
          </a:xfrm>
          <a:prstGeom prst="rect">
            <a:avLst/>
          </a:prstGeom>
          <a:noFill/>
        </p:spPr>
        <p:txBody>
          <a:bodyPr wrap="square" rtlCol="0">
            <a:spAutoFit/>
          </a:bodyPr>
          <a:lstStyle/>
          <a:p>
            <a:pPr algn="ctr"/>
            <a:r>
              <a:rPr lang="en-US" sz="1600" dirty="0" smtClean="0"/>
              <a:t>3 Wells</a:t>
            </a:r>
          </a:p>
          <a:p>
            <a:pPr algn="ctr"/>
            <a:r>
              <a:rPr lang="en-US" sz="1600" dirty="0" smtClean="0"/>
              <a:t>0 Replaced</a:t>
            </a:r>
          </a:p>
          <a:p>
            <a:pPr algn="ctr"/>
            <a:r>
              <a:rPr lang="en-US" sz="1600" dirty="0" smtClean="0"/>
              <a:t>0%  </a:t>
            </a:r>
            <a:endParaRPr lang="en-US" sz="1600" dirty="0"/>
          </a:p>
        </p:txBody>
      </p:sp>
      <p:sp>
        <p:nvSpPr>
          <p:cNvPr id="24" name="TextBox 23"/>
          <p:cNvSpPr txBox="1"/>
          <p:nvPr/>
        </p:nvSpPr>
        <p:spPr>
          <a:xfrm>
            <a:off x="6171189" y="3863181"/>
            <a:ext cx="1741715" cy="830997"/>
          </a:xfrm>
          <a:prstGeom prst="rect">
            <a:avLst/>
          </a:prstGeom>
          <a:noFill/>
        </p:spPr>
        <p:txBody>
          <a:bodyPr wrap="square" rtlCol="0">
            <a:spAutoFit/>
          </a:bodyPr>
          <a:lstStyle/>
          <a:p>
            <a:pPr algn="ctr"/>
            <a:r>
              <a:rPr lang="en-US" sz="1600" dirty="0" smtClean="0"/>
              <a:t>7 Wells</a:t>
            </a:r>
          </a:p>
          <a:p>
            <a:pPr algn="ctr"/>
            <a:r>
              <a:rPr lang="en-US" sz="1600" dirty="0" smtClean="0"/>
              <a:t>0 Replaced</a:t>
            </a:r>
          </a:p>
          <a:p>
            <a:pPr algn="ctr"/>
            <a:r>
              <a:rPr lang="en-US" sz="1600" dirty="0" smtClean="0"/>
              <a:t>0%  </a:t>
            </a:r>
            <a:endParaRPr lang="en-US" sz="1600" dirty="0"/>
          </a:p>
        </p:txBody>
      </p:sp>
      <p:sp>
        <p:nvSpPr>
          <p:cNvPr id="25" name="TextBox 24"/>
          <p:cNvSpPr txBox="1"/>
          <p:nvPr/>
        </p:nvSpPr>
        <p:spPr>
          <a:xfrm>
            <a:off x="6171189" y="2715845"/>
            <a:ext cx="1741715" cy="830997"/>
          </a:xfrm>
          <a:prstGeom prst="rect">
            <a:avLst/>
          </a:prstGeom>
          <a:noFill/>
        </p:spPr>
        <p:txBody>
          <a:bodyPr wrap="square" rtlCol="0">
            <a:spAutoFit/>
          </a:bodyPr>
          <a:lstStyle/>
          <a:p>
            <a:pPr algn="ctr"/>
            <a:r>
              <a:rPr lang="en-US" sz="1600" dirty="0" smtClean="0"/>
              <a:t>9 Wells</a:t>
            </a:r>
          </a:p>
          <a:p>
            <a:pPr algn="ctr"/>
            <a:r>
              <a:rPr lang="en-US" sz="1600" dirty="0" smtClean="0"/>
              <a:t>0 Replaced</a:t>
            </a:r>
          </a:p>
          <a:p>
            <a:pPr algn="ctr"/>
            <a:r>
              <a:rPr lang="en-US" sz="1600" dirty="0" smtClean="0"/>
              <a:t>0%  </a:t>
            </a:r>
            <a:endParaRPr lang="en-US" sz="1600" dirty="0"/>
          </a:p>
        </p:txBody>
      </p:sp>
      <p:sp>
        <p:nvSpPr>
          <p:cNvPr id="26" name="TextBox 25"/>
          <p:cNvSpPr txBox="1"/>
          <p:nvPr/>
        </p:nvSpPr>
        <p:spPr>
          <a:xfrm>
            <a:off x="6205660" y="1492509"/>
            <a:ext cx="1741715" cy="830997"/>
          </a:xfrm>
          <a:prstGeom prst="rect">
            <a:avLst/>
          </a:prstGeom>
          <a:noFill/>
        </p:spPr>
        <p:txBody>
          <a:bodyPr wrap="square" rtlCol="0">
            <a:spAutoFit/>
          </a:bodyPr>
          <a:lstStyle/>
          <a:p>
            <a:pPr algn="ctr"/>
            <a:r>
              <a:rPr lang="en-US" sz="1600" dirty="0" smtClean="0"/>
              <a:t>7 Wells</a:t>
            </a:r>
          </a:p>
          <a:p>
            <a:pPr algn="ctr"/>
            <a:r>
              <a:rPr lang="en-US" sz="1600" dirty="0" smtClean="0"/>
              <a:t>0 Replaced</a:t>
            </a:r>
          </a:p>
          <a:p>
            <a:pPr algn="ctr"/>
            <a:r>
              <a:rPr lang="en-US" sz="1600" dirty="0" smtClean="0"/>
              <a:t>0%  </a:t>
            </a:r>
            <a:endParaRPr lang="en-US" sz="1600" dirty="0"/>
          </a:p>
        </p:txBody>
      </p:sp>
      <p:sp>
        <p:nvSpPr>
          <p:cNvPr id="27" name="TextBox 26"/>
          <p:cNvSpPr txBox="1"/>
          <p:nvPr/>
        </p:nvSpPr>
        <p:spPr>
          <a:xfrm>
            <a:off x="5038169" y="1492508"/>
            <a:ext cx="1741715" cy="830997"/>
          </a:xfrm>
          <a:prstGeom prst="rect">
            <a:avLst/>
          </a:prstGeom>
          <a:noFill/>
        </p:spPr>
        <p:txBody>
          <a:bodyPr wrap="square" rtlCol="0">
            <a:spAutoFit/>
          </a:bodyPr>
          <a:lstStyle/>
          <a:p>
            <a:pPr algn="ctr"/>
            <a:r>
              <a:rPr lang="en-US" sz="1600" dirty="0" smtClean="0"/>
              <a:t>25 Wells</a:t>
            </a:r>
          </a:p>
          <a:p>
            <a:pPr algn="ctr"/>
            <a:r>
              <a:rPr lang="en-US" sz="1600" dirty="0" smtClean="0"/>
              <a:t>0 Replaced</a:t>
            </a:r>
          </a:p>
          <a:p>
            <a:pPr algn="ctr"/>
            <a:r>
              <a:rPr lang="en-US" sz="1600" dirty="0" smtClean="0"/>
              <a:t>0%  </a:t>
            </a:r>
            <a:endParaRPr lang="en-US" sz="1600" dirty="0"/>
          </a:p>
        </p:txBody>
      </p:sp>
      <p:sp>
        <p:nvSpPr>
          <p:cNvPr id="28" name="TextBox 27"/>
          <p:cNvSpPr txBox="1"/>
          <p:nvPr/>
        </p:nvSpPr>
        <p:spPr>
          <a:xfrm>
            <a:off x="2524239" y="1492508"/>
            <a:ext cx="1741715" cy="830997"/>
          </a:xfrm>
          <a:prstGeom prst="rect">
            <a:avLst/>
          </a:prstGeom>
          <a:noFill/>
        </p:spPr>
        <p:txBody>
          <a:bodyPr wrap="square" rtlCol="0">
            <a:spAutoFit/>
          </a:bodyPr>
          <a:lstStyle/>
          <a:p>
            <a:pPr algn="ctr"/>
            <a:r>
              <a:rPr lang="en-US" sz="1600" dirty="0" smtClean="0"/>
              <a:t>34 Wells</a:t>
            </a:r>
          </a:p>
          <a:p>
            <a:pPr algn="ctr"/>
            <a:r>
              <a:rPr lang="en-US" sz="1600" dirty="0" smtClean="0"/>
              <a:t>4 Replaced</a:t>
            </a:r>
          </a:p>
          <a:p>
            <a:pPr algn="ctr"/>
            <a:r>
              <a:rPr lang="en-US" sz="1600" dirty="0" smtClean="0"/>
              <a:t>12%  </a:t>
            </a:r>
            <a:endParaRPr lang="en-US" sz="1600" dirty="0"/>
          </a:p>
        </p:txBody>
      </p:sp>
      <p:sp>
        <p:nvSpPr>
          <p:cNvPr id="29" name="TextBox 28"/>
          <p:cNvSpPr txBox="1"/>
          <p:nvPr/>
        </p:nvSpPr>
        <p:spPr>
          <a:xfrm>
            <a:off x="4977252" y="2715844"/>
            <a:ext cx="1741715" cy="830997"/>
          </a:xfrm>
          <a:prstGeom prst="rect">
            <a:avLst/>
          </a:prstGeom>
          <a:noFill/>
        </p:spPr>
        <p:txBody>
          <a:bodyPr wrap="square" rtlCol="0">
            <a:spAutoFit/>
          </a:bodyPr>
          <a:lstStyle/>
          <a:p>
            <a:pPr algn="ctr"/>
            <a:r>
              <a:rPr lang="en-US" sz="1600" dirty="0" smtClean="0"/>
              <a:t>37 Wells</a:t>
            </a:r>
          </a:p>
          <a:p>
            <a:pPr algn="ctr"/>
            <a:r>
              <a:rPr lang="en-US" sz="1600" dirty="0" smtClean="0"/>
              <a:t>5 Replaced</a:t>
            </a:r>
          </a:p>
          <a:p>
            <a:pPr algn="ctr"/>
            <a:r>
              <a:rPr lang="en-US" sz="1600" dirty="0" smtClean="0"/>
              <a:t>14%  </a:t>
            </a:r>
            <a:endParaRPr lang="en-US" sz="1600" dirty="0"/>
          </a:p>
        </p:txBody>
      </p:sp>
      <p:sp>
        <p:nvSpPr>
          <p:cNvPr id="30" name="TextBox 29"/>
          <p:cNvSpPr txBox="1"/>
          <p:nvPr/>
        </p:nvSpPr>
        <p:spPr>
          <a:xfrm>
            <a:off x="5022202" y="3863180"/>
            <a:ext cx="1741715" cy="830997"/>
          </a:xfrm>
          <a:prstGeom prst="rect">
            <a:avLst/>
          </a:prstGeom>
          <a:noFill/>
        </p:spPr>
        <p:txBody>
          <a:bodyPr wrap="square" rtlCol="0">
            <a:spAutoFit/>
          </a:bodyPr>
          <a:lstStyle/>
          <a:p>
            <a:pPr algn="ctr"/>
            <a:r>
              <a:rPr lang="en-US" sz="1600" dirty="0" smtClean="0"/>
              <a:t>57 Wells</a:t>
            </a:r>
          </a:p>
          <a:p>
            <a:pPr algn="ctr"/>
            <a:r>
              <a:rPr lang="en-US" sz="1600" dirty="0" smtClean="0"/>
              <a:t>4 Replaced</a:t>
            </a:r>
          </a:p>
          <a:p>
            <a:pPr algn="ctr"/>
            <a:r>
              <a:rPr lang="en-US" sz="1600" dirty="0" smtClean="0"/>
              <a:t>7%  </a:t>
            </a:r>
            <a:endParaRPr lang="en-US" sz="1600" dirty="0"/>
          </a:p>
        </p:txBody>
      </p:sp>
      <p:sp>
        <p:nvSpPr>
          <p:cNvPr id="31" name="TextBox 30"/>
          <p:cNvSpPr txBox="1"/>
          <p:nvPr/>
        </p:nvSpPr>
        <p:spPr>
          <a:xfrm>
            <a:off x="3745669" y="3863180"/>
            <a:ext cx="1741715" cy="830997"/>
          </a:xfrm>
          <a:prstGeom prst="rect">
            <a:avLst/>
          </a:prstGeom>
          <a:noFill/>
        </p:spPr>
        <p:txBody>
          <a:bodyPr wrap="square" rtlCol="0">
            <a:spAutoFit/>
          </a:bodyPr>
          <a:lstStyle/>
          <a:p>
            <a:pPr algn="ctr"/>
            <a:r>
              <a:rPr lang="en-US" sz="1600" dirty="0" smtClean="0"/>
              <a:t>79 Wells</a:t>
            </a:r>
          </a:p>
          <a:p>
            <a:pPr algn="ctr"/>
            <a:r>
              <a:rPr lang="en-US" sz="1600" dirty="0" smtClean="0"/>
              <a:t>9 Replaced</a:t>
            </a:r>
          </a:p>
          <a:p>
            <a:pPr algn="ctr"/>
            <a:r>
              <a:rPr lang="en-US" sz="1600" dirty="0" smtClean="0"/>
              <a:t>11%  </a:t>
            </a:r>
            <a:endParaRPr lang="en-US" sz="1600" dirty="0"/>
          </a:p>
        </p:txBody>
      </p:sp>
      <p:sp>
        <p:nvSpPr>
          <p:cNvPr id="32" name="TextBox 31"/>
          <p:cNvSpPr txBox="1"/>
          <p:nvPr/>
        </p:nvSpPr>
        <p:spPr>
          <a:xfrm>
            <a:off x="2499290" y="3847335"/>
            <a:ext cx="1741715" cy="830997"/>
          </a:xfrm>
          <a:prstGeom prst="rect">
            <a:avLst/>
          </a:prstGeom>
          <a:noFill/>
        </p:spPr>
        <p:txBody>
          <a:bodyPr wrap="square" rtlCol="0">
            <a:spAutoFit/>
          </a:bodyPr>
          <a:lstStyle/>
          <a:p>
            <a:pPr algn="ctr"/>
            <a:r>
              <a:rPr lang="en-US" sz="1600" dirty="0" smtClean="0"/>
              <a:t>34 Wells</a:t>
            </a:r>
          </a:p>
          <a:p>
            <a:pPr algn="ctr"/>
            <a:r>
              <a:rPr lang="en-US" sz="1600" dirty="0" smtClean="0"/>
              <a:t>4 Replaced</a:t>
            </a:r>
          </a:p>
          <a:p>
            <a:pPr algn="ctr"/>
            <a:r>
              <a:rPr lang="en-US" sz="1600" dirty="0" smtClean="0"/>
              <a:t>12%  </a:t>
            </a:r>
            <a:endParaRPr lang="en-US" sz="1600" dirty="0"/>
          </a:p>
        </p:txBody>
      </p:sp>
      <p:sp>
        <p:nvSpPr>
          <p:cNvPr id="33" name="TextBox 32"/>
          <p:cNvSpPr txBox="1"/>
          <p:nvPr/>
        </p:nvSpPr>
        <p:spPr>
          <a:xfrm>
            <a:off x="2442140" y="5086516"/>
            <a:ext cx="1741715" cy="830997"/>
          </a:xfrm>
          <a:prstGeom prst="rect">
            <a:avLst/>
          </a:prstGeom>
          <a:noFill/>
        </p:spPr>
        <p:txBody>
          <a:bodyPr wrap="square" rtlCol="0">
            <a:spAutoFit/>
          </a:bodyPr>
          <a:lstStyle/>
          <a:p>
            <a:pPr algn="ctr"/>
            <a:r>
              <a:rPr lang="en-US" sz="1600" dirty="0" smtClean="0"/>
              <a:t>15 Wells</a:t>
            </a:r>
          </a:p>
          <a:p>
            <a:pPr algn="ctr"/>
            <a:r>
              <a:rPr lang="en-US" sz="1600" dirty="0" smtClean="0"/>
              <a:t>2 Replaced</a:t>
            </a:r>
          </a:p>
          <a:p>
            <a:pPr algn="ctr"/>
            <a:r>
              <a:rPr lang="en-US" sz="1600" dirty="0" smtClean="0"/>
              <a:t>12%  </a:t>
            </a:r>
            <a:endParaRPr lang="en-US" sz="1600" dirty="0"/>
          </a:p>
        </p:txBody>
      </p:sp>
      <p:sp>
        <p:nvSpPr>
          <p:cNvPr id="34" name="TextBox 33"/>
          <p:cNvSpPr txBox="1"/>
          <p:nvPr/>
        </p:nvSpPr>
        <p:spPr>
          <a:xfrm>
            <a:off x="3671391" y="5086516"/>
            <a:ext cx="1741715" cy="830997"/>
          </a:xfrm>
          <a:prstGeom prst="rect">
            <a:avLst/>
          </a:prstGeom>
          <a:noFill/>
        </p:spPr>
        <p:txBody>
          <a:bodyPr wrap="square" rtlCol="0">
            <a:spAutoFit/>
          </a:bodyPr>
          <a:lstStyle/>
          <a:p>
            <a:pPr algn="ctr"/>
            <a:r>
              <a:rPr lang="en-US" sz="1600" dirty="0" smtClean="0"/>
              <a:t>42 Wells</a:t>
            </a:r>
          </a:p>
          <a:p>
            <a:pPr algn="ctr"/>
            <a:r>
              <a:rPr lang="en-US" sz="1600" dirty="0" smtClean="0"/>
              <a:t>3 Replaced</a:t>
            </a:r>
          </a:p>
          <a:p>
            <a:pPr algn="ctr"/>
            <a:r>
              <a:rPr lang="en-US" sz="1600" dirty="0" smtClean="0"/>
              <a:t>7%  </a:t>
            </a:r>
            <a:endParaRPr lang="en-US" sz="1600" dirty="0"/>
          </a:p>
        </p:txBody>
      </p:sp>
    </p:spTree>
    <p:extLst>
      <p:ext uri="{BB962C8B-B14F-4D97-AF65-F5344CB8AC3E}">
        <p14:creationId xmlns:p14="http://schemas.microsoft.com/office/powerpoint/2010/main" val="14005006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407908" y="0"/>
            <a:ext cx="7117080" cy="6858000"/>
          </a:xfrm>
          <a:prstGeom prst="rect">
            <a:avLst/>
          </a:prstGeom>
        </p:spPr>
      </p:pic>
      <p:sp>
        <p:nvSpPr>
          <p:cNvPr id="14" name="TextBox 13"/>
          <p:cNvSpPr txBox="1"/>
          <p:nvPr/>
        </p:nvSpPr>
        <p:spPr>
          <a:xfrm>
            <a:off x="3711593" y="2715844"/>
            <a:ext cx="1741715" cy="830997"/>
          </a:xfrm>
          <a:prstGeom prst="rect">
            <a:avLst/>
          </a:prstGeom>
          <a:noFill/>
        </p:spPr>
        <p:txBody>
          <a:bodyPr wrap="square" rtlCol="0">
            <a:spAutoFit/>
          </a:bodyPr>
          <a:lstStyle/>
          <a:p>
            <a:pPr algn="ctr"/>
            <a:r>
              <a:rPr lang="en-US" sz="1600" dirty="0" smtClean="0"/>
              <a:t>194 Wells</a:t>
            </a:r>
          </a:p>
          <a:p>
            <a:pPr algn="ctr"/>
            <a:r>
              <a:rPr lang="en-US" sz="1600" dirty="0" smtClean="0"/>
              <a:t>50 Replaced</a:t>
            </a:r>
          </a:p>
          <a:p>
            <a:pPr algn="ctr"/>
            <a:r>
              <a:rPr lang="en-US" sz="1600" dirty="0" smtClean="0"/>
              <a:t>28%  </a:t>
            </a:r>
            <a:endParaRPr lang="en-US" sz="1600" dirty="0"/>
          </a:p>
        </p:txBody>
      </p:sp>
      <p:cxnSp>
        <p:nvCxnSpPr>
          <p:cNvPr id="21" name="Straight Arrow Connector 20"/>
          <p:cNvCxnSpPr/>
          <p:nvPr/>
        </p:nvCxnSpPr>
        <p:spPr>
          <a:xfrm flipV="1">
            <a:off x="1773451" y="3303639"/>
            <a:ext cx="2504739" cy="774263"/>
          </a:xfrm>
          <a:prstGeom prst="straightConnector1">
            <a:avLst/>
          </a:prstGeom>
          <a:ln w="698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24118" y="4094012"/>
            <a:ext cx="2517181" cy="1569660"/>
          </a:xfrm>
          <a:prstGeom prst="rect">
            <a:avLst/>
          </a:prstGeom>
          <a:noFill/>
        </p:spPr>
        <p:txBody>
          <a:bodyPr wrap="square" rtlCol="0">
            <a:spAutoFit/>
          </a:bodyPr>
          <a:lstStyle/>
          <a:p>
            <a:pPr algn="ctr"/>
            <a:r>
              <a:rPr lang="en-US" sz="2400" b="1" dirty="0" smtClean="0"/>
              <a:t>2 USGS monitoring wells shown earlier are in this Section</a:t>
            </a:r>
            <a:endParaRPr lang="en-US" sz="2400" b="1" dirty="0"/>
          </a:p>
        </p:txBody>
      </p:sp>
      <p:sp>
        <p:nvSpPr>
          <p:cNvPr id="38" name="TextBox 37"/>
          <p:cNvSpPr txBox="1"/>
          <p:nvPr/>
        </p:nvSpPr>
        <p:spPr>
          <a:xfrm>
            <a:off x="3720558" y="1483543"/>
            <a:ext cx="1741715" cy="830997"/>
          </a:xfrm>
          <a:prstGeom prst="rect">
            <a:avLst/>
          </a:prstGeom>
          <a:noFill/>
        </p:spPr>
        <p:txBody>
          <a:bodyPr wrap="square" rtlCol="0">
            <a:spAutoFit/>
          </a:bodyPr>
          <a:lstStyle/>
          <a:p>
            <a:pPr algn="ctr"/>
            <a:r>
              <a:rPr lang="en-US" sz="1600" dirty="0" smtClean="0"/>
              <a:t>25 Wells</a:t>
            </a:r>
          </a:p>
          <a:p>
            <a:pPr algn="ctr"/>
            <a:r>
              <a:rPr lang="en-US" sz="1600" dirty="0" smtClean="0"/>
              <a:t>4 Replaced</a:t>
            </a:r>
          </a:p>
          <a:p>
            <a:pPr algn="ctr"/>
            <a:r>
              <a:rPr lang="en-US" sz="1600" dirty="0" smtClean="0"/>
              <a:t>16%  </a:t>
            </a:r>
            <a:endParaRPr lang="en-US" sz="1600" dirty="0"/>
          </a:p>
        </p:txBody>
      </p:sp>
      <p:sp>
        <p:nvSpPr>
          <p:cNvPr id="39" name="TextBox 38"/>
          <p:cNvSpPr txBox="1"/>
          <p:nvPr/>
        </p:nvSpPr>
        <p:spPr>
          <a:xfrm>
            <a:off x="2461483" y="2706879"/>
            <a:ext cx="1741715" cy="830997"/>
          </a:xfrm>
          <a:prstGeom prst="rect">
            <a:avLst/>
          </a:prstGeom>
          <a:noFill/>
        </p:spPr>
        <p:txBody>
          <a:bodyPr wrap="square" rtlCol="0">
            <a:spAutoFit/>
          </a:bodyPr>
          <a:lstStyle/>
          <a:p>
            <a:pPr algn="ctr"/>
            <a:r>
              <a:rPr lang="en-US" sz="1600" dirty="0" smtClean="0"/>
              <a:t>53 Wells</a:t>
            </a:r>
          </a:p>
          <a:p>
            <a:pPr algn="ctr"/>
            <a:r>
              <a:rPr lang="en-US" sz="1600" dirty="0" smtClean="0"/>
              <a:t>12 Replaced</a:t>
            </a:r>
          </a:p>
          <a:p>
            <a:pPr algn="ctr"/>
            <a:r>
              <a:rPr lang="en-US" sz="1600" dirty="0" smtClean="0"/>
              <a:t>23%  </a:t>
            </a:r>
            <a:endParaRPr lang="en-US" sz="1600" dirty="0"/>
          </a:p>
        </p:txBody>
      </p:sp>
      <p:sp>
        <p:nvSpPr>
          <p:cNvPr id="40" name="TextBox 39"/>
          <p:cNvSpPr txBox="1"/>
          <p:nvPr/>
        </p:nvSpPr>
        <p:spPr>
          <a:xfrm>
            <a:off x="6067400" y="5077552"/>
            <a:ext cx="1741715" cy="830997"/>
          </a:xfrm>
          <a:prstGeom prst="rect">
            <a:avLst/>
          </a:prstGeom>
          <a:noFill/>
        </p:spPr>
        <p:txBody>
          <a:bodyPr wrap="square" rtlCol="0">
            <a:spAutoFit/>
          </a:bodyPr>
          <a:lstStyle/>
          <a:p>
            <a:pPr algn="ctr"/>
            <a:r>
              <a:rPr lang="en-US" sz="1600" dirty="0" smtClean="0"/>
              <a:t>2 Wells</a:t>
            </a:r>
          </a:p>
          <a:p>
            <a:pPr algn="ctr"/>
            <a:r>
              <a:rPr lang="en-US" sz="1600" dirty="0" smtClean="0"/>
              <a:t>0 Replaced</a:t>
            </a:r>
          </a:p>
          <a:p>
            <a:pPr algn="ctr"/>
            <a:r>
              <a:rPr lang="en-US" sz="1600" dirty="0" smtClean="0"/>
              <a:t>0%  </a:t>
            </a:r>
            <a:endParaRPr lang="en-US" sz="1600" dirty="0"/>
          </a:p>
        </p:txBody>
      </p:sp>
      <p:sp>
        <p:nvSpPr>
          <p:cNvPr id="41" name="TextBox 40"/>
          <p:cNvSpPr txBox="1"/>
          <p:nvPr/>
        </p:nvSpPr>
        <p:spPr>
          <a:xfrm>
            <a:off x="4811914" y="5077552"/>
            <a:ext cx="1741715" cy="830997"/>
          </a:xfrm>
          <a:prstGeom prst="rect">
            <a:avLst/>
          </a:prstGeom>
          <a:noFill/>
        </p:spPr>
        <p:txBody>
          <a:bodyPr wrap="square" rtlCol="0">
            <a:spAutoFit/>
          </a:bodyPr>
          <a:lstStyle/>
          <a:p>
            <a:pPr algn="ctr"/>
            <a:r>
              <a:rPr lang="en-US" sz="1600" dirty="0" smtClean="0"/>
              <a:t>3 Wells</a:t>
            </a:r>
          </a:p>
          <a:p>
            <a:pPr algn="ctr"/>
            <a:r>
              <a:rPr lang="en-US" sz="1600" dirty="0" smtClean="0"/>
              <a:t>0 Replaced</a:t>
            </a:r>
          </a:p>
          <a:p>
            <a:pPr algn="ctr"/>
            <a:r>
              <a:rPr lang="en-US" sz="1600" dirty="0" smtClean="0"/>
              <a:t>0%  </a:t>
            </a:r>
            <a:endParaRPr lang="en-US" sz="1600" dirty="0"/>
          </a:p>
        </p:txBody>
      </p:sp>
      <p:sp>
        <p:nvSpPr>
          <p:cNvPr id="42" name="TextBox 41"/>
          <p:cNvSpPr txBox="1"/>
          <p:nvPr/>
        </p:nvSpPr>
        <p:spPr>
          <a:xfrm>
            <a:off x="6126364" y="3854216"/>
            <a:ext cx="1741715" cy="830997"/>
          </a:xfrm>
          <a:prstGeom prst="rect">
            <a:avLst/>
          </a:prstGeom>
          <a:noFill/>
        </p:spPr>
        <p:txBody>
          <a:bodyPr wrap="square" rtlCol="0">
            <a:spAutoFit/>
          </a:bodyPr>
          <a:lstStyle/>
          <a:p>
            <a:pPr algn="ctr"/>
            <a:r>
              <a:rPr lang="en-US" sz="1600" dirty="0" smtClean="0"/>
              <a:t>7 Wells</a:t>
            </a:r>
          </a:p>
          <a:p>
            <a:pPr algn="ctr"/>
            <a:r>
              <a:rPr lang="en-US" sz="1600" dirty="0" smtClean="0"/>
              <a:t>0 Replaced</a:t>
            </a:r>
          </a:p>
          <a:p>
            <a:pPr algn="ctr"/>
            <a:r>
              <a:rPr lang="en-US" sz="1600" dirty="0" smtClean="0"/>
              <a:t>0%  </a:t>
            </a:r>
            <a:endParaRPr lang="en-US" sz="1600" dirty="0"/>
          </a:p>
        </p:txBody>
      </p:sp>
      <p:sp>
        <p:nvSpPr>
          <p:cNvPr id="43" name="TextBox 42"/>
          <p:cNvSpPr txBox="1"/>
          <p:nvPr/>
        </p:nvSpPr>
        <p:spPr>
          <a:xfrm>
            <a:off x="6126364" y="2706880"/>
            <a:ext cx="1741715" cy="830997"/>
          </a:xfrm>
          <a:prstGeom prst="rect">
            <a:avLst/>
          </a:prstGeom>
          <a:noFill/>
        </p:spPr>
        <p:txBody>
          <a:bodyPr wrap="square" rtlCol="0">
            <a:spAutoFit/>
          </a:bodyPr>
          <a:lstStyle/>
          <a:p>
            <a:pPr algn="ctr"/>
            <a:r>
              <a:rPr lang="en-US" sz="1600" dirty="0" smtClean="0"/>
              <a:t>9 Wells</a:t>
            </a:r>
          </a:p>
          <a:p>
            <a:pPr algn="ctr"/>
            <a:r>
              <a:rPr lang="en-US" sz="1600" dirty="0" smtClean="0"/>
              <a:t>0 Replaced</a:t>
            </a:r>
          </a:p>
          <a:p>
            <a:pPr algn="ctr"/>
            <a:r>
              <a:rPr lang="en-US" sz="1600" dirty="0" smtClean="0"/>
              <a:t>0%  </a:t>
            </a:r>
            <a:endParaRPr lang="en-US" sz="1600" dirty="0"/>
          </a:p>
        </p:txBody>
      </p:sp>
      <p:sp>
        <p:nvSpPr>
          <p:cNvPr id="44" name="TextBox 43"/>
          <p:cNvSpPr txBox="1"/>
          <p:nvPr/>
        </p:nvSpPr>
        <p:spPr>
          <a:xfrm>
            <a:off x="6160835" y="1483544"/>
            <a:ext cx="1741715" cy="830997"/>
          </a:xfrm>
          <a:prstGeom prst="rect">
            <a:avLst/>
          </a:prstGeom>
          <a:noFill/>
        </p:spPr>
        <p:txBody>
          <a:bodyPr wrap="square" rtlCol="0">
            <a:spAutoFit/>
          </a:bodyPr>
          <a:lstStyle/>
          <a:p>
            <a:pPr algn="ctr"/>
            <a:r>
              <a:rPr lang="en-US" sz="1600" dirty="0" smtClean="0"/>
              <a:t>7 Wells</a:t>
            </a:r>
          </a:p>
          <a:p>
            <a:pPr algn="ctr"/>
            <a:r>
              <a:rPr lang="en-US" sz="1600" dirty="0" smtClean="0"/>
              <a:t>0 Replaced</a:t>
            </a:r>
          </a:p>
          <a:p>
            <a:pPr algn="ctr"/>
            <a:r>
              <a:rPr lang="en-US" sz="1600" dirty="0" smtClean="0"/>
              <a:t>0%  </a:t>
            </a:r>
            <a:endParaRPr lang="en-US" sz="1600" dirty="0"/>
          </a:p>
        </p:txBody>
      </p:sp>
      <p:sp>
        <p:nvSpPr>
          <p:cNvPr id="45" name="TextBox 44"/>
          <p:cNvSpPr txBox="1"/>
          <p:nvPr/>
        </p:nvSpPr>
        <p:spPr>
          <a:xfrm>
            <a:off x="4993344" y="1483543"/>
            <a:ext cx="1741715" cy="830997"/>
          </a:xfrm>
          <a:prstGeom prst="rect">
            <a:avLst/>
          </a:prstGeom>
          <a:noFill/>
        </p:spPr>
        <p:txBody>
          <a:bodyPr wrap="square" rtlCol="0">
            <a:spAutoFit/>
          </a:bodyPr>
          <a:lstStyle/>
          <a:p>
            <a:pPr algn="ctr"/>
            <a:r>
              <a:rPr lang="en-US" sz="1600" dirty="0" smtClean="0"/>
              <a:t>25 Wells</a:t>
            </a:r>
          </a:p>
          <a:p>
            <a:pPr algn="ctr"/>
            <a:r>
              <a:rPr lang="en-US" sz="1600" dirty="0" smtClean="0"/>
              <a:t>0 Replaced</a:t>
            </a:r>
          </a:p>
          <a:p>
            <a:pPr algn="ctr"/>
            <a:r>
              <a:rPr lang="en-US" sz="1600" dirty="0" smtClean="0"/>
              <a:t>0%  </a:t>
            </a:r>
            <a:endParaRPr lang="en-US" sz="1600" dirty="0"/>
          </a:p>
        </p:txBody>
      </p:sp>
      <p:sp>
        <p:nvSpPr>
          <p:cNvPr id="46" name="TextBox 45"/>
          <p:cNvSpPr txBox="1"/>
          <p:nvPr/>
        </p:nvSpPr>
        <p:spPr>
          <a:xfrm>
            <a:off x="2479414" y="1483543"/>
            <a:ext cx="1741715" cy="830997"/>
          </a:xfrm>
          <a:prstGeom prst="rect">
            <a:avLst/>
          </a:prstGeom>
          <a:noFill/>
        </p:spPr>
        <p:txBody>
          <a:bodyPr wrap="square" rtlCol="0">
            <a:spAutoFit/>
          </a:bodyPr>
          <a:lstStyle/>
          <a:p>
            <a:pPr algn="ctr"/>
            <a:r>
              <a:rPr lang="en-US" sz="1600" dirty="0" smtClean="0"/>
              <a:t>34 Wells</a:t>
            </a:r>
          </a:p>
          <a:p>
            <a:pPr algn="ctr"/>
            <a:r>
              <a:rPr lang="en-US" sz="1600" dirty="0" smtClean="0"/>
              <a:t>4 Replaced</a:t>
            </a:r>
          </a:p>
          <a:p>
            <a:pPr algn="ctr"/>
            <a:r>
              <a:rPr lang="en-US" sz="1600" dirty="0" smtClean="0"/>
              <a:t>12%  </a:t>
            </a:r>
            <a:endParaRPr lang="en-US" sz="1600" dirty="0"/>
          </a:p>
        </p:txBody>
      </p:sp>
      <p:sp>
        <p:nvSpPr>
          <p:cNvPr id="47" name="TextBox 46"/>
          <p:cNvSpPr txBox="1"/>
          <p:nvPr/>
        </p:nvSpPr>
        <p:spPr>
          <a:xfrm>
            <a:off x="4932427" y="2706879"/>
            <a:ext cx="1741715" cy="830997"/>
          </a:xfrm>
          <a:prstGeom prst="rect">
            <a:avLst/>
          </a:prstGeom>
          <a:noFill/>
        </p:spPr>
        <p:txBody>
          <a:bodyPr wrap="square" rtlCol="0">
            <a:spAutoFit/>
          </a:bodyPr>
          <a:lstStyle/>
          <a:p>
            <a:pPr algn="ctr"/>
            <a:r>
              <a:rPr lang="en-US" sz="1600" dirty="0" smtClean="0"/>
              <a:t>37 Wells</a:t>
            </a:r>
          </a:p>
          <a:p>
            <a:pPr algn="ctr"/>
            <a:r>
              <a:rPr lang="en-US" sz="1600" dirty="0" smtClean="0"/>
              <a:t>5 Replaced</a:t>
            </a:r>
          </a:p>
          <a:p>
            <a:pPr algn="ctr"/>
            <a:r>
              <a:rPr lang="en-US" sz="1600" dirty="0" smtClean="0"/>
              <a:t>14%  </a:t>
            </a:r>
            <a:endParaRPr lang="en-US" sz="1600" dirty="0"/>
          </a:p>
        </p:txBody>
      </p:sp>
      <p:sp>
        <p:nvSpPr>
          <p:cNvPr id="48" name="TextBox 47"/>
          <p:cNvSpPr txBox="1"/>
          <p:nvPr/>
        </p:nvSpPr>
        <p:spPr>
          <a:xfrm>
            <a:off x="4977377" y="3854215"/>
            <a:ext cx="1741715" cy="830997"/>
          </a:xfrm>
          <a:prstGeom prst="rect">
            <a:avLst/>
          </a:prstGeom>
          <a:noFill/>
        </p:spPr>
        <p:txBody>
          <a:bodyPr wrap="square" rtlCol="0">
            <a:spAutoFit/>
          </a:bodyPr>
          <a:lstStyle/>
          <a:p>
            <a:pPr algn="ctr"/>
            <a:r>
              <a:rPr lang="en-US" sz="1600" dirty="0" smtClean="0"/>
              <a:t>57 Wells</a:t>
            </a:r>
          </a:p>
          <a:p>
            <a:pPr algn="ctr"/>
            <a:r>
              <a:rPr lang="en-US" sz="1600" dirty="0" smtClean="0"/>
              <a:t>4 Replaced</a:t>
            </a:r>
          </a:p>
          <a:p>
            <a:pPr algn="ctr"/>
            <a:r>
              <a:rPr lang="en-US" sz="1600" dirty="0" smtClean="0"/>
              <a:t>7%  </a:t>
            </a:r>
            <a:endParaRPr lang="en-US" sz="1600" dirty="0"/>
          </a:p>
        </p:txBody>
      </p:sp>
      <p:sp>
        <p:nvSpPr>
          <p:cNvPr id="49" name="TextBox 48"/>
          <p:cNvSpPr txBox="1"/>
          <p:nvPr/>
        </p:nvSpPr>
        <p:spPr>
          <a:xfrm>
            <a:off x="3700844" y="3854215"/>
            <a:ext cx="1741715" cy="830997"/>
          </a:xfrm>
          <a:prstGeom prst="rect">
            <a:avLst/>
          </a:prstGeom>
          <a:noFill/>
        </p:spPr>
        <p:txBody>
          <a:bodyPr wrap="square" rtlCol="0">
            <a:spAutoFit/>
          </a:bodyPr>
          <a:lstStyle/>
          <a:p>
            <a:pPr algn="ctr"/>
            <a:r>
              <a:rPr lang="en-US" sz="1600" dirty="0" smtClean="0"/>
              <a:t>79 Wells</a:t>
            </a:r>
          </a:p>
          <a:p>
            <a:pPr algn="ctr"/>
            <a:r>
              <a:rPr lang="en-US" sz="1600" dirty="0" smtClean="0"/>
              <a:t>9 Replaced</a:t>
            </a:r>
          </a:p>
          <a:p>
            <a:pPr algn="ctr"/>
            <a:r>
              <a:rPr lang="en-US" sz="1600" dirty="0" smtClean="0"/>
              <a:t>11%  </a:t>
            </a:r>
            <a:endParaRPr lang="en-US" sz="1600" dirty="0"/>
          </a:p>
        </p:txBody>
      </p:sp>
      <p:sp>
        <p:nvSpPr>
          <p:cNvPr id="50" name="TextBox 49"/>
          <p:cNvSpPr txBox="1"/>
          <p:nvPr/>
        </p:nvSpPr>
        <p:spPr>
          <a:xfrm>
            <a:off x="2454465" y="3838370"/>
            <a:ext cx="1741715" cy="830997"/>
          </a:xfrm>
          <a:prstGeom prst="rect">
            <a:avLst/>
          </a:prstGeom>
          <a:noFill/>
        </p:spPr>
        <p:txBody>
          <a:bodyPr wrap="square" rtlCol="0">
            <a:spAutoFit/>
          </a:bodyPr>
          <a:lstStyle/>
          <a:p>
            <a:pPr algn="ctr"/>
            <a:r>
              <a:rPr lang="en-US" sz="1600" dirty="0" smtClean="0"/>
              <a:t>34 Wells</a:t>
            </a:r>
          </a:p>
          <a:p>
            <a:pPr algn="ctr"/>
            <a:r>
              <a:rPr lang="en-US" sz="1600" dirty="0" smtClean="0"/>
              <a:t>4 Replaced</a:t>
            </a:r>
          </a:p>
          <a:p>
            <a:pPr algn="ctr"/>
            <a:r>
              <a:rPr lang="en-US" sz="1600" dirty="0" smtClean="0"/>
              <a:t>12%  </a:t>
            </a:r>
            <a:endParaRPr lang="en-US" sz="1600" dirty="0"/>
          </a:p>
        </p:txBody>
      </p:sp>
      <p:sp>
        <p:nvSpPr>
          <p:cNvPr id="51" name="TextBox 50"/>
          <p:cNvSpPr txBox="1"/>
          <p:nvPr/>
        </p:nvSpPr>
        <p:spPr>
          <a:xfrm>
            <a:off x="2397315" y="5077551"/>
            <a:ext cx="1741715" cy="830997"/>
          </a:xfrm>
          <a:prstGeom prst="rect">
            <a:avLst/>
          </a:prstGeom>
          <a:noFill/>
        </p:spPr>
        <p:txBody>
          <a:bodyPr wrap="square" rtlCol="0">
            <a:spAutoFit/>
          </a:bodyPr>
          <a:lstStyle/>
          <a:p>
            <a:pPr algn="ctr"/>
            <a:r>
              <a:rPr lang="en-US" sz="1600" dirty="0" smtClean="0"/>
              <a:t>15 Wells</a:t>
            </a:r>
          </a:p>
          <a:p>
            <a:pPr algn="ctr"/>
            <a:r>
              <a:rPr lang="en-US" sz="1600" dirty="0" smtClean="0"/>
              <a:t>2 Replaced</a:t>
            </a:r>
          </a:p>
          <a:p>
            <a:pPr algn="ctr"/>
            <a:r>
              <a:rPr lang="en-US" sz="1600" dirty="0" smtClean="0"/>
              <a:t>12%  </a:t>
            </a:r>
            <a:endParaRPr lang="en-US" sz="1600" dirty="0"/>
          </a:p>
        </p:txBody>
      </p:sp>
      <p:sp>
        <p:nvSpPr>
          <p:cNvPr id="52" name="TextBox 51"/>
          <p:cNvSpPr txBox="1"/>
          <p:nvPr/>
        </p:nvSpPr>
        <p:spPr>
          <a:xfrm>
            <a:off x="3626566" y="5077551"/>
            <a:ext cx="1741715" cy="830997"/>
          </a:xfrm>
          <a:prstGeom prst="rect">
            <a:avLst/>
          </a:prstGeom>
          <a:noFill/>
        </p:spPr>
        <p:txBody>
          <a:bodyPr wrap="square" rtlCol="0">
            <a:spAutoFit/>
          </a:bodyPr>
          <a:lstStyle/>
          <a:p>
            <a:pPr algn="ctr"/>
            <a:r>
              <a:rPr lang="en-US" sz="1600" dirty="0" smtClean="0"/>
              <a:t>42 Wells</a:t>
            </a:r>
          </a:p>
          <a:p>
            <a:pPr algn="ctr"/>
            <a:r>
              <a:rPr lang="en-US" sz="1600" dirty="0" smtClean="0"/>
              <a:t>3 Replaced</a:t>
            </a:r>
          </a:p>
          <a:p>
            <a:pPr algn="ctr"/>
            <a:r>
              <a:rPr lang="en-US" sz="1600" dirty="0" smtClean="0"/>
              <a:t>7%  </a:t>
            </a:r>
            <a:endParaRPr lang="en-US" sz="1600" dirty="0"/>
          </a:p>
        </p:txBody>
      </p:sp>
    </p:spTree>
    <p:extLst>
      <p:ext uri="{BB962C8B-B14F-4D97-AF65-F5344CB8AC3E}">
        <p14:creationId xmlns:p14="http://schemas.microsoft.com/office/powerpoint/2010/main" val="69185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0" y="0"/>
            <a:ext cx="9144000" cy="7082286"/>
          </a:xfrm>
          <a:prstGeom prst="rect">
            <a:avLst/>
          </a:prstGeom>
        </p:spPr>
      </p:pic>
      <p:sp>
        <p:nvSpPr>
          <p:cNvPr id="5" name="Rectangle 4"/>
          <p:cNvSpPr/>
          <p:nvPr/>
        </p:nvSpPr>
        <p:spPr>
          <a:xfrm>
            <a:off x="0" y="4286865"/>
            <a:ext cx="4532670" cy="216309"/>
          </a:xfrm>
          <a:prstGeom prst="rect">
            <a:avLst/>
          </a:prstGeom>
          <a:noFill/>
          <a:ln w="539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867" y="4622754"/>
            <a:ext cx="4540537" cy="244213"/>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10" descr="USGS - science for a changing wor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351" y="92076"/>
            <a:ext cx="1219200" cy="4931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720333" y="5017015"/>
            <a:ext cx="1666931" cy="1384995"/>
          </a:xfrm>
          <a:prstGeom prst="rect">
            <a:avLst/>
          </a:prstGeom>
          <a:noFill/>
        </p:spPr>
        <p:txBody>
          <a:bodyPr wrap="none" rtlCol="0">
            <a:spAutoFit/>
          </a:bodyPr>
          <a:lstStyle/>
          <a:p>
            <a:r>
              <a:rPr lang="en-US" sz="2800" b="1" dirty="0" smtClean="0">
                <a:solidFill>
                  <a:srgbClr val="00B0F0"/>
                </a:solidFill>
              </a:rPr>
              <a:t>Fractured </a:t>
            </a:r>
          </a:p>
          <a:p>
            <a:r>
              <a:rPr lang="en-US" sz="2800" b="1" dirty="0" smtClean="0">
                <a:solidFill>
                  <a:srgbClr val="00B0F0"/>
                </a:solidFill>
              </a:rPr>
              <a:t>Volcanic </a:t>
            </a:r>
          </a:p>
          <a:p>
            <a:r>
              <a:rPr lang="en-US" sz="2800" b="1" dirty="0" smtClean="0">
                <a:solidFill>
                  <a:srgbClr val="00B0F0"/>
                </a:solidFill>
              </a:rPr>
              <a:t>Aquifers</a:t>
            </a:r>
            <a:endParaRPr lang="en-US" sz="2800" b="1" dirty="0">
              <a:solidFill>
                <a:srgbClr val="00B0F0"/>
              </a:solidFill>
            </a:endParaRPr>
          </a:p>
        </p:txBody>
      </p:sp>
    </p:spTree>
    <p:extLst>
      <p:ext uri="{BB962C8B-B14F-4D97-AF65-F5344CB8AC3E}">
        <p14:creationId xmlns:p14="http://schemas.microsoft.com/office/powerpoint/2010/main" val="341506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State Well Log Database</a:t>
            </a:r>
            <a:endParaRPr lang="en-US" dirty="0"/>
          </a:p>
        </p:txBody>
      </p:sp>
      <p:sp>
        <p:nvSpPr>
          <p:cNvPr id="3" name="Content Placeholder 2"/>
          <p:cNvSpPr>
            <a:spLocks noGrp="1"/>
          </p:cNvSpPr>
          <p:nvPr>
            <p:ph idx="1"/>
          </p:nvPr>
        </p:nvSpPr>
        <p:spPr/>
        <p:txBody>
          <a:bodyPr/>
          <a:lstStyle/>
          <a:p>
            <a:r>
              <a:rPr lang="en-US" dirty="0" smtClean="0"/>
              <a:t>Groundwater Wells in VC Highlands – ~623</a:t>
            </a:r>
          </a:p>
          <a:p>
            <a:endParaRPr lang="en-US" dirty="0" smtClean="0"/>
          </a:p>
          <a:p>
            <a:r>
              <a:rPr lang="en-US" dirty="0" smtClean="0"/>
              <a:t>Wells either deepened or replaced  – ~103 or ~16%</a:t>
            </a:r>
          </a:p>
          <a:p>
            <a:endParaRPr lang="en-US" dirty="0"/>
          </a:p>
          <a:p>
            <a:r>
              <a:rPr lang="en-US" dirty="0" smtClean="0"/>
              <a:t>Limited Groundwater Level Measurements</a:t>
            </a:r>
          </a:p>
          <a:p>
            <a:pPr lvl="1"/>
            <a:r>
              <a:rPr lang="en-US" dirty="0" smtClean="0"/>
              <a:t>1997 used as reference date</a:t>
            </a:r>
          </a:p>
          <a:p>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50652165"/>
              </p:ext>
            </p:extLst>
          </p:nvPr>
        </p:nvGraphicFramePr>
        <p:xfrm>
          <a:off x="457200" y="4556760"/>
          <a:ext cx="8084822" cy="1446873"/>
        </p:xfrm>
        <a:graphic>
          <a:graphicData uri="http://schemas.openxmlformats.org/drawingml/2006/table">
            <a:tbl>
              <a:tblPr>
                <a:tableStyleId>{5C22544A-7EE6-4342-B048-85BDC9FD1C3A}</a:tableStyleId>
              </a:tblPr>
              <a:tblGrid>
                <a:gridCol w="1603601"/>
                <a:gridCol w="2271770"/>
                <a:gridCol w="2144816"/>
                <a:gridCol w="2064635"/>
              </a:tblGrid>
              <a:tr h="481914">
                <a:tc>
                  <a:txBody>
                    <a:bodyPr/>
                    <a:lstStyle/>
                    <a:p>
                      <a:pPr algn="l"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400" u="none" strike="noStrike" dirty="0">
                          <a:effectLst/>
                        </a:rPr>
                        <a:t>Number of Wells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400" u="none" strike="noStrike" dirty="0">
                          <a:effectLst/>
                        </a:rPr>
                        <a:t>Mean Depth (</a:t>
                      </a:r>
                      <a:r>
                        <a:rPr lang="en-US" sz="2400" u="none" strike="noStrike" dirty="0" err="1">
                          <a:effectLst/>
                        </a:rPr>
                        <a:t>ft</a:t>
                      </a:r>
                      <a:r>
                        <a:rPr lang="en-US" sz="2400" u="none" strike="noStrike" dirty="0">
                          <a:effectLst/>
                        </a:rPr>
                        <a:t>)</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400" u="none" strike="noStrike">
                          <a:effectLst/>
                        </a:rPr>
                        <a:t>Redrilled Wells</a:t>
                      </a:r>
                      <a:endParaRPr lang="en-US" sz="2400" b="0" i="0" u="none" strike="noStrike">
                        <a:solidFill>
                          <a:srgbClr val="000000"/>
                        </a:solidFill>
                        <a:effectLst/>
                        <a:latin typeface="Calibri" panose="020F0502020204030204" pitchFamily="34" charset="0"/>
                      </a:endParaRPr>
                    </a:p>
                  </a:txBody>
                  <a:tcPr marL="9525" marR="9525" marT="9525" marB="0" anchor="b"/>
                </a:tc>
              </a:tr>
              <a:tr h="462966">
                <a:tc>
                  <a:txBody>
                    <a:bodyPr/>
                    <a:lstStyle/>
                    <a:p>
                      <a:pPr algn="r" fontAlgn="b"/>
                      <a:r>
                        <a:rPr lang="en-US" sz="2400" u="none" strike="noStrike" dirty="0" smtClean="0">
                          <a:effectLst/>
                        </a:rPr>
                        <a:t>Before 1997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311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smtClean="0">
                          <a:effectLst/>
                        </a:rPr>
                        <a:t> 225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16</a:t>
                      </a:r>
                      <a:endParaRPr lang="en-US" sz="2400" b="0" i="0" u="none" strike="noStrike">
                        <a:solidFill>
                          <a:srgbClr val="000000"/>
                        </a:solidFill>
                        <a:effectLst/>
                        <a:latin typeface="Calibri" panose="020F0502020204030204" pitchFamily="34" charset="0"/>
                      </a:endParaRPr>
                    </a:p>
                  </a:txBody>
                  <a:tcPr marL="9525" marR="9525" marT="9525" marB="0" anchor="b"/>
                </a:tc>
              </a:tr>
              <a:tr h="501993">
                <a:tc>
                  <a:txBody>
                    <a:bodyPr/>
                    <a:lstStyle/>
                    <a:p>
                      <a:pPr algn="r" fontAlgn="b"/>
                      <a:r>
                        <a:rPr lang="en-US" sz="2400" u="none" strike="noStrike" dirty="0">
                          <a:effectLst/>
                        </a:rPr>
                        <a:t>After 1997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312</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smtClean="0">
                          <a:effectLst/>
                        </a:rPr>
                        <a:t>*375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87</a:t>
                      </a:r>
                      <a:endParaRPr lang="en-US" sz="24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
        <p:nvSpPr>
          <p:cNvPr id="5" name="TextBox 4"/>
          <p:cNvSpPr txBox="1"/>
          <p:nvPr/>
        </p:nvSpPr>
        <p:spPr>
          <a:xfrm>
            <a:off x="2017058" y="6084947"/>
            <a:ext cx="6409765" cy="646331"/>
          </a:xfrm>
          <a:prstGeom prst="rect">
            <a:avLst/>
          </a:prstGeom>
          <a:noFill/>
        </p:spPr>
        <p:txBody>
          <a:bodyPr wrap="square" rtlCol="0">
            <a:spAutoFit/>
          </a:bodyPr>
          <a:lstStyle/>
          <a:p>
            <a:r>
              <a:rPr lang="en-US" dirty="0" smtClean="0"/>
              <a:t>*assuming $50-100 per/</a:t>
            </a:r>
            <a:r>
              <a:rPr lang="en-US" dirty="0" err="1" smtClean="0"/>
              <a:t>ft</a:t>
            </a:r>
            <a:r>
              <a:rPr lang="en-US" dirty="0" smtClean="0"/>
              <a:t> drillers fee, represents an estimated cost of $7.5k-15k to homeowner</a:t>
            </a:r>
            <a:endParaRPr lang="en-US" dirty="0"/>
          </a:p>
        </p:txBody>
      </p:sp>
    </p:spTree>
    <p:extLst>
      <p:ext uri="{BB962C8B-B14F-4D97-AF65-F5344CB8AC3E}">
        <p14:creationId xmlns:p14="http://schemas.microsoft.com/office/powerpoint/2010/main" val="4396788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USGS Water Quality</a:t>
            </a:r>
            <a:endParaRPr lang="en-US" dirty="0"/>
          </a:p>
        </p:txBody>
      </p:sp>
      <p:sp>
        <p:nvSpPr>
          <p:cNvPr id="3" name="Content Placeholder 2"/>
          <p:cNvSpPr>
            <a:spLocks noGrp="1"/>
          </p:cNvSpPr>
          <p:nvPr>
            <p:ph idx="1"/>
          </p:nvPr>
        </p:nvSpPr>
        <p:spPr>
          <a:xfrm>
            <a:off x="457200" y="1805940"/>
            <a:ext cx="8229600" cy="4525963"/>
          </a:xfrm>
        </p:spPr>
        <p:txBody>
          <a:bodyPr>
            <a:normAutofit lnSpcReduction="10000"/>
          </a:bodyPr>
          <a:lstStyle/>
          <a:p>
            <a:r>
              <a:rPr lang="en-US" dirty="0" smtClean="0"/>
              <a:t>Water-Quality sampling </a:t>
            </a:r>
          </a:p>
          <a:p>
            <a:pPr marL="0" indent="0">
              <a:buNone/>
            </a:pPr>
            <a:r>
              <a:rPr lang="en-US" dirty="0" smtClean="0"/>
              <a:t>    between 1972-1975</a:t>
            </a:r>
          </a:p>
          <a:p>
            <a:pPr lvl="1"/>
            <a:r>
              <a:rPr lang="en-US" dirty="0" smtClean="0"/>
              <a:t>21 wells were sampled for </a:t>
            </a:r>
          </a:p>
          <a:p>
            <a:pPr marL="365760" lvl="1" indent="0">
              <a:buNone/>
            </a:pPr>
            <a:r>
              <a:rPr lang="en-US" dirty="0"/>
              <a:t> </a:t>
            </a:r>
            <a:r>
              <a:rPr lang="en-US" dirty="0" smtClean="0"/>
              <a:t>  limited analysis</a:t>
            </a:r>
            <a:endParaRPr lang="en-US" dirty="0"/>
          </a:p>
          <a:p>
            <a:pPr marL="0" indent="0">
              <a:buNone/>
            </a:pPr>
            <a:endParaRPr lang="en-US" sz="800" dirty="0"/>
          </a:p>
          <a:p>
            <a:r>
              <a:rPr lang="en-US" dirty="0" smtClean="0"/>
              <a:t>Arsenic average   2.8 ppb  (EPA MCL is 10 ppb)</a:t>
            </a:r>
          </a:p>
          <a:p>
            <a:endParaRPr lang="en-US" sz="800" dirty="0" smtClean="0"/>
          </a:p>
          <a:p>
            <a:r>
              <a:rPr lang="en-US" dirty="0" smtClean="0"/>
              <a:t>Nitrate average   0.11ppm  (EPA MCL is 10 ppm)</a:t>
            </a:r>
          </a:p>
          <a:p>
            <a:endParaRPr lang="en-US" sz="800" dirty="0"/>
          </a:p>
          <a:p>
            <a:r>
              <a:rPr lang="en-US" dirty="0" smtClean="0"/>
              <a:t>Chloride average 9.0 ppm  (EPA recommends &lt;250 ppm)</a:t>
            </a:r>
          </a:p>
          <a:p>
            <a:endParaRPr lang="en-US" sz="800" dirty="0" smtClean="0"/>
          </a:p>
          <a:p>
            <a:r>
              <a:rPr lang="en-US" dirty="0" smtClean="0"/>
              <a:t>Total Dissolved Solids (TDS) 867ppm (EPA recommends &lt;1000 ppm)</a:t>
            </a:r>
          </a:p>
          <a:p>
            <a:r>
              <a:rPr lang="en-US" u="sng" dirty="0" smtClean="0"/>
              <a:t>High levels of Iron associated with shallow wells &gt;0.3 ppm</a:t>
            </a:r>
          </a:p>
          <a:p>
            <a:pPr lvl="1"/>
            <a:endParaRPr lang="en-US" dirty="0"/>
          </a:p>
          <a:p>
            <a:endParaRPr lang="en-US" dirty="0"/>
          </a:p>
        </p:txBody>
      </p:sp>
      <p:pic>
        <p:nvPicPr>
          <p:cNvPr id="6" name="Picture 5"/>
          <p:cNvPicPr>
            <a:picLocks noChangeAspect="1"/>
          </p:cNvPicPr>
          <p:nvPr/>
        </p:nvPicPr>
        <p:blipFill>
          <a:blip r:embed="rId2"/>
          <a:stretch>
            <a:fillRect/>
          </a:stretch>
        </p:blipFill>
        <p:spPr>
          <a:xfrm>
            <a:off x="4739148" y="6637"/>
            <a:ext cx="4404852" cy="3448654"/>
          </a:xfrm>
          <a:prstGeom prst="rect">
            <a:avLst/>
          </a:prstGeom>
        </p:spPr>
      </p:pic>
    </p:spTree>
    <p:extLst>
      <p:ext uri="{BB962C8B-B14F-4D97-AF65-F5344CB8AC3E}">
        <p14:creationId xmlns:p14="http://schemas.microsoft.com/office/powerpoint/2010/main" val="38512714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Summary</a:t>
            </a:r>
            <a:endParaRPr lang="en-US" dirty="0"/>
          </a:p>
        </p:txBody>
      </p:sp>
      <p:sp>
        <p:nvSpPr>
          <p:cNvPr id="3" name="Content Placeholder 2"/>
          <p:cNvSpPr>
            <a:spLocks noGrp="1"/>
          </p:cNvSpPr>
          <p:nvPr>
            <p:ph idx="1"/>
          </p:nvPr>
        </p:nvSpPr>
        <p:spPr>
          <a:xfrm>
            <a:off x="340658" y="963562"/>
            <a:ext cx="8346141" cy="5692877"/>
          </a:xfrm>
        </p:spPr>
        <p:txBody>
          <a:bodyPr>
            <a:normAutofit/>
          </a:bodyPr>
          <a:lstStyle/>
          <a:p>
            <a:r>
              <a:rPr lang="en-US" sz="2000" dirty="0" smtClean="0"/>
              <a:t>Preliminary findings in the Mark Twain area </a:t>
            </a:r>
          </a:p>
          <a:p>
            <a:pPr lvl="1"/>
            <a:r>
              <a:rPr lang="en-US" sz="1800" dirty="0" smtClean="0"/>
              <a:t>Water levels appear to be stable (early in monitoring period though)</a:t>
            </a:r>
          </a:p>
          <a:p>
            <a:pPr lvl="1"/>
            <a:r>
              <a:rPr lang="en-US" sz="1800" dirty="0" smtClean="0"/>
              <a:t>Evidence of substantial water level declines not observed</a:t>
            </a:r>
          </a:p>
          <a:p>
            <a:pPr lvl="1"/>
            <a:r>
              <a:rPr lang="en-US" sz="1800" dirty="0" smtClean="0"/>
              <a:t>Localized water level declines could be present</a:t>
            </a:r>
          </a:p>
          <a:p>
            <a:endParaRPr lang="en-US" sz="1800" dirty="0" smtClean="0"/>
          </a:p>
          <a:p>
            <a:r>
              <a:rPr lang="en-US" sz="2000" dirty="0" smtClean="0"/>
              <a:t>VC Highlands</a:t>
            </a:r>
          </a:p>
          <a:p>
            <a:pPr lvl="1"/>
            <a:r>
              <a:rPr lang="en-US" sz="1800" dirty="0" smtClean="0"/>
              <a:t>Water-level decline is real and causing deepening </a:t>
            </a:r>
          </a:p>
          <a:p>
            <a:pPr marL="685800" lvl="2" indent="0">
              <a:buNone/>
            </a:pPr>
            <a:r>
              <a:rPr lang="en-US" sz="1800" dirty="0" smtClean="0"/>
              <a:t>and re-drilling of wells</a:t>
            </a:r>
          </a:p>
          <a:p>
            <a:pPr lvl="1"/>
            <a:r>
              <a:rPr lang="en-US" sz="1800" dirty="0" smtClean="0"/>
              <a:t>Extent of declines is not well </a:t>
            </a:r>
            <a:br>
              <a:rPr lang="en-US" sz="1800" dirty="0" smtClean="0"/>
            </a:br>
            <a:r>
              <a:rPr lang="en-US" sz="1800" dirty="0" smtClean="0"/>
              <a:t>characterized </a:t>
            </a:r>
          </a:p>
          <a:p>
            <a:pPr lvl="1"/>
            <a:r>
              <a:rPr lang="en-US" sz="1800" dirty="0" smtClean="0"/>
              <a:t>Historical water quality is available </a:t>
            </a:r>
            <a:br>
              <a:rPr lang="en-US" sz="1800" dirty="0" smtClean="0"/>
            </a:br>
            <a:r>
              <a:rPr lang="en-US" sz="1800" dirty="0" smtClean="0"/>
              <a:t>as a baseline reference for</a:t>
            </a:r>
            <a:br>
              <a:rPr lang="en-US" sz="1800" dirty="0" smtClean="0"/>
            </a:br>
            <a:r>
              <a:rPr lang="en-US" sz="1800" dirty="0" smtClean="0"/>
              <a:t>characterizing future change</a:t>
            </a:r>
          </a:p>
          <a:p>
            <a:pPr lvl="1"/>
            <a:endParaRPr lang="en-US" sz="1800" dirty="0" smtClean="0"/>
          </a:p>
          <a:p>
            <a:pPr lvl="1"/>
            <a:endParaRPr lang="en-US" sz="1800" dirty="0" smtClean="0"/>
          </a:p>
          <a:p>
            <a:pPr lvl="1"/>
            <a:endParaRPr lang="en-US" sz="1800" dirty="0"/>
          </a:p>
        </p:txBody>
      </p:sp>
      <p:pic>
        <p:nvPicPr>
          <p:cNvPr id="4" name="Picture 3"/>
          <p:cNvPicPr>
            <a:picLocks noChangeAspect="1"/>
          </p:cNvPicPr>
          <p:nvPr/>
        </p:nvPicPr>
        <p:blipFill>
          <a:blip r:embed="rId3"/>
          <a:stretch>
            <a:fillRect/>
          </a:stretch>
        </p:blipFill>
        <p:spPr>
          <a:xfrm>
            <a:off x="4760259" y="3537827"/>
            <a:ext cx="4383741" cy="3255723"/>
          </a:xfrm>
          <a:prstGeom prst="rect">
            <a:avLst/>
          </a:prstGeom>
        </p:spPr>
      </p:pic>
    </p:spTree>
    <p:extLst>
      <p:ext uri="{BB962C8B-B14F-4D97-AF65-F5344CB8AC3E}">
        <p14:creationId xmlns:p14="http://schemas.microsoft.com/office/powerpoint/2010/main" val="24594811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7381855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dirty="0" smtClean="0"/>
              <a:t>Where do we go from here?</a:t>
            </a:r>
            <a:endParaRPr lang="en-US" dirty="0"/>
          </a:p>
        </p:txBody>
      </p:sp>
      <p:sp>
        <p:nvSpPr>
          <p:cNvPr id="3" name="Content Placeholder 2"/>
          <p:cNvSpPr>
            <a:spLocks noGrp="1"/>
          </p:cNvSpPr>
          <p:nvPr>
            <p:ph idx="1"/>
          </p:nvPr>
        </p:nvSpPr>
        <p:spPr/>
        <p:txBody>
          <a:bodyPr>
            <a:normAutofit lnSpcReduction="10000"/>
          </a:bodyPr>
          <a:lstStyle/>
          <a:p>
            <a:r>
              <a:rPr lang="en-US" dirty="0" smtClean="0"/>
              <a:t>Current data is limited; difficult to fully understand the problem</a:t>
            </a:r>
          </a:p>
          <a:p>
            <a:endParaRPr lang="en-US" dirty="0" smtClean="0"/>
          </a:p>
          <a:p>
            <a:r>
              <a:rPr lang="en-US" dirty="0" smtClean="0"/>
              <a:t>Additional monitoring to identify water-level trends</a:t>
            </a:r>
          </a:p>
          <a:p>
            <a:pPr lvl="1"/>
            <a:r>
              <a:rPr lang="en-US" dirty="0" smtClean="0"/>
              <a:t>Identify conditions of groundwater recharge and depletion from pumping</a:t>
            </a:r>
          </a:p>
          <a:p>
            <a:pPr lvl="1"/>
            <a:endParaRPr lang="en-US" dirty="0"/>
          </a:p>
          <a:p>
            <a:r>
              <a:rPr lang="en-US" dirty="0" smtClean="0"/>
              <a:t>Identify and characterize aquifers</a:t>
            </a:r>
          </a:p>
          <a:p>
            <a:pPr lvl="1"/>
            <a:r>
              <a:rPr lang="en-US" dirty="0" smtClean="0"/>
              <a:t>What is the extent of declines in VC Highlands?</a:t>
            </a:r>
          </a:p>
          <a:p>
            <a:pPr lvl="1"/>
            <a:endParaRPr lang="en-US" dirty="0"/>
          </a:p>
          <a:p>
            <a:r>
              <a:rPr lang="en-US" dirty="0" smtClean="0"/>
              <a:t>Is water-quality changing?</a:t>
            </a:r>
          </a:p>
          <a:p>
            <a:pPr lvl="1"/>
            <a:r>
              <a:rPr lang="en-US" dirty="0" smtClean="0"/>
              <a:t>With declining water levels?</a:t>
            </a:r>
          </a:p>
          <a:p>
            <a:pPr lvl="1"/>
            <a:r>
              <a:rPr lang="en-US" dirty="0" smtClean="0"/>
              <a:t>With time?</a:t>
            </a:r>
          </a:p>
          <a:p>
            <a:pPr lvl="1"/>
            <a:r>
              <a:rPr lang="en-US" dirty="0" smtClean="0"/>
              <a:t>Some historical measurements are available for comparison</a:t>
            </a:r>
          </a:p>
        </p:txBody>
      </p:sp>
    </p:spTree>
    <p:extLst>
      <p:ext uri="{BB962C8B-B14F-4D97-AF65-F5344CB8AC3E}">
        <p14:creationId xmlns:p14="http://schemas.microsoft.com/office/powerpoint/2010/main" val="426444463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atch">
  <a:themeElements>
    <a:clrScheme name="Custom 6">
      <a:dk1>
        <a:sysClr val="windowText" lastClr="000000"/>
      </a:dk1>
      <a:lt1>
        <a:srgbClr val="FFFFFF"/>
      </a:lt1>
      <a:dk2>
        <a:srgbClr val="1D3641"/>
      </a:dk2>
      <a:lt2>
        <a:srgbClr val="FFFFFF"/>
      </a:lt2>
      <a:accent1>
        <a:srgbClr val="759AA5"/>
      </a:accent1>
      <a:accent2>
        <a:srgbClr val="595959"/>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Thatch</Template>
  <TotalTime>32331</TotalTime>
  <Words>1558</Words>
  <Application>Microsoft Office PowerPoint</Application>
  <PresentationFormat>On-screen Show (4:3)</PresentationFormat>
  <Paragraphs>399</Paragraphs>
  <Slides>39</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Arial Black</vt:lpstr>
      <vt:lpstr>Calibri</vt:lpstr>
      <vt:lpstr>Times New Roman</vt:lpstr>
      <vt:lpstr>Tw Cen MT</vt:lpstr>
      <vt:lpstr>Univers 57 Condensed</vt:lpstr>
      <vt:lpstr>Wingdings</vt:lpstr>
      <vt:lpstr>Thatch</vt:lpstr>
      <vt:lpstr>USGS Groundwater monitoring in Mark Twain and VC Highlands, Storey County, Nevada</vt:lpstr>
      <vt:lpstr>Outline</vt:lpstr>
      <vt:lpstr>What is groundwater?</vt:lpstr>
      <vt:lpstr>What is groundwater?</vt:lpstr>
      <vt:lpstr>Change in groundwater levels are observed with water-level measurements</vt:lpstr>
      <vt:lpstr>USGS Monitoring Network - Middle Carson</vt:lpstr>
      <vt:lpstr>Mark Twain Estates Subdivision </vt:lpstr>
      <vt:lpstr>PowerPoint Presentation</vt:lpstr>
      <vt:lpstr>Water-level </vt:lpstr>
      <vt:lpstr>PowerPoint Presentation</vt:lpstr>
      <vt:lpstr>Elevation Change Mark Twain to HWY 50</vt:lpstr>
      <vt:lpstr>GW Monitoring near Mark Twain Estates</vt:lpstr>
      <vt:lpstr>PowerPoint Presentation</vt:lpstr>
      <vt:lpstr>Drought Impacts 2012-2016</vt:lpstr>
      <vt:lpstr>Revised Monitoring Plan for Mark Twain</vt:lpstr>
      <vt:lpstr>Revised Monitoring Plan for Mark Twain</vt:lpstr>
      <vt:lpstr>Mark Twain Water-level Monitoring</vt:lpstr>
      <vt:lpstr>Mark Twain Subdivision Monitoring</vt:lpstr>
      <vt:lpstr>Separate Aquifers?</vt:lpstr>
      <vt:lpstr>Mark Twain Subdivision Monitoring</vt:lpstr>
      <vt:lpstr>Results Mark Twain Monitoring</vt:lpstr>
      <vt:lpstr>Water-level conditions in VC Highlands</vt:lpstr>
      <vt:lpstr>PowerPoint Presentation</vt:lpstr>
      <vt:lpstr>USGS Monitoring Wells in VC Highlands</vt:lpstr>
      <vt:lpstr>USGS Annual Well Locations</vt:lpstr>
      <vt:lpstr>USGS Monitoring Wells in VC Highlands</vt:lpstr>
      <vt:lpstr>USGS Annual Well Locations</vt:lpstr>
      <vt:lpstr>Nevada Division of Water Resources Well Database, Virginia City Highlands</vt:lpstr>
      <vt:lpstr>PowerPoint Presentation</vt:lpstr>
      <vt:lpstr>PowerPoint Presentation</vt:lpstr>
      <vt:lpstr>PowerPoint Presentation</vt:lpstr>
      <vt:lpstr>PowerPoint Presentation</vt:lpstr>
      <vt:lpstr>PowerPoint Presentation</vt:lpstr>
      <vt:lpstr>PowerPoint Presentation</vt:lpstr>
      <vt:lpstr>Conclusions: State Well Log Database</vt:lpstr>
      <vt:lpstr>USGS Water Quality</vt:lpstr>
      <vt:lpstr>Summary</vt:lpstr>
      <vt:lpstr>PowerPoint Presentation</vt:lpstr>
      <vt:lpstr>Where do we go from here?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dwsmith</dc:creator>
  <cp:lastModifiedBy>Smith, David W</cp:lastModifiedBy>
  <cp:revision>820</cp:revision>
  <cp:lastPrinted>2016-07-14T00:01:43Z</cp:lastPrinted>
  <dcterms:created xsi:type="dcterms:W3CDTF">2011-05-11T04:32:05Z</dcterms:created>
  <dcterms:modified xsi:type="dcterms:W3CDTF">2016-08-01T22:51:20Z</dcterms:modified>
</cp:coreProperties>
</file>